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handoutMasterIdLst>
    <p:handoutMasterId r:id="rId33"/>
  </p:handoutMasterIdLst>
  <p:sldIdLst>
    <p:sldId id="256" r:id="rId2"/>
    <p:sldId id="257" r:id="rId3"/>
    <p:sldId id="258" r:id="rId4"/>
    <p:sldId id="261" r:id="rId5"/>
    <p:sldId id="259" r:id="rId6"/>
    <p:sldId id="260" r:id="rId7"/>
    <p:sldId id="263" r:id="rId8"/>
    <p:sldId id="264" r:id="rId9"/>
    <p:sldId id="265" r:id="rId10"/>
    <p:sldId id="266" r:id="rId11"/>
    <p:sldId id="270" r:id="rId12"/>
    <p:sldId id="271" r:id="rId13"/>
    <p:sldId id="272" r:id="rId14"/>
    <p:sldId id="273" r:id="rId15"/>
    <p:sldId id="274" r:id="rId16"/>
    <p:sldId id="267" r:id="rId17"/>
    <p:sldId id="268" r:id="rId18"/>
    <p:sldId id="269" r:id="rId19"/>
    <p:sldId id="275" r:id="rId20"/>
    <p:sldId id="276" r:id="rId21"/>
    <p:sldId id="285" r:id="rId22"/>
    <p:sldId id="278" r:id="rId23"/>
    <p:sldId id="279" r:id="rId24"/>
    <p:sldId id="284" r:id="rId25"/>
    <p:sldId id="283" r:id="rId26"/>
    <p:sldId id="280" r:id="rId27"/>
    <p:sldId id="281" r:id="rId28"/>
    <p:sldId id="282" r:id="rId29"/>
    <p:sldId id="277" r:id="rId30"/>
    <p:sldId id="262" r:id="rId31"/>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5" d="100"/>
          <a:sy n="85" d="100"/>
        </p:scale>
        <p:origin x="-82" y="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sz="quarter" idx="1"/>
          </p:nvPr>
        </p:nvSpPr>
        <p:spPr>
          <a:xfrm>
            <a:off x="3936768" y="0"/>
            <a:ext cx="3011699" cy="461804"/>
          </a:xfrm>
          <a:prstGeom prst="rect">
            <a:avLst/>
          </a:prstGeom>
        </p:spPr>
        <p:txBody>
          <a:bodyPr vert="horz" lIns="92492" tIns="46246" rIns="92492" bIns="46246" rtlCol="0"/>
          <a:lstStyle>
            <a:lvl1pPr algn="r">
              <a:defRPr sz="1200"/>
            </a:lvl1pPr>
          </a:lstStyle>
          <a:p>
            <a:fld id="{9EC7A7B5-52F8-4AF3-B28E-5DAE4BF52339}" type="datetimeFigureOut">
              <a:rPr lang="en-US" smtClean="0"/>
              <a:t>12/12/2012</a:t>
            </a:fld>
            <a:endParaRPr lang="en-US"/>
          </a:p>
        </p:txBody>
      </p:sp>
      <p:sp>
        <p:nvSpPr>
          <p:cNvPr id="4" name="Footer Placeholder 3"/>
          <p:cNvSpPr>
            <a:spLocks noGrp="1"/>
          </p:cNvSpPr>
          <p:nvPr>
            <p:ph type="ftr" sz="quarter" idx="2"/>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a:p>
        </p:txBody>
      </p:sp>
      <p:sp>
        <p:nvSpPr>
          <p:cNvPr id="5" name="Slide Number Placeholder 4"/>
          <p:cNvSpPr>
            <a:spLocks noGrp="1"/>
          </p:cNvSpPr>
          <p:nvPr>
            <p:ph type="sldNum" sz="quarter" idx="3"/>
          </p:nvPr>
        </p:nvSpPr>
        <p:spPr>
          <a:xfrm>
            <a:off x="3936768" y="8772668"/>
            <a:ext cx="3011699" cy="461804"/>
          </a:xfrm>
          <a:prstGeom prst="rect">
            <a:avLst/>
          </a:prstGeom>
        </p:spPr>
        <p:txBody>
          <a:bodyPr vert="horz" lIns="92492" tIns="46246" rIns="92492" bIns="46246" rtlCol="0" anchor="b"/>
          <a:lstStyle>
            <a:lvl1pPr algn="r">
              <a:defRPr sz="1200"/>
            </a:lvl1pPr>
          </a:lstStyle>
          <a:p>
            <a:fld id="{8C9BCAA7-9EC4-45E9-B813-7F5DE712500D}" type="slidenum">
              <a:rPr lang="en-US" smtClean="0"/>
              <a:t>‹#›</a:t>
            </a:fld>
            <a:endParaRPr lang="en-US"/>
          </a:p>
        </p:txBody>
      </p:sp>
    </p:spTree>
    <p:extLst>
      <p:ext uri="{BB962C8B-B14F-4D97-AF65-F5344CB8AC3E}">
        <p14:creationId xmlns:p14="http://schemas.microsoft.com/office/powerpoint/2010/main" val="33820224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0CBF7040-B300-466A-9670-B9200F77D36F}" type="datetimeFigureOut">
              <a:rPr lang="en-US" smtClean="0"/>
              <a:t>12/12/2012</a:t>
            </a:fld>
            <a:endParaRPr lang="en-US"/>
          </a:p>
        </p:txBody>
      </p:sp>
      <p:sp>
        <p:nvSpPr>
          <p:cNvPr id="4" name="Slide Image Placeholder 3"/>
          <p:cNvSpPr>
            <a:spLocks noGrp="1" noRot="1" noChangeAspect="1"/>
          </p:cNvSpPr>
          <p:nvPr>
            <p:ph type="sldImg" idx="2"/>
          </p:nvPr>
        </p:nvSpPr>
        <p:spPr>
          <a:xfrm>
            <a:off x="1165225" y="692150"/>
            <a:ext cx="4619625" cy="3463925"/>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2" tIns="46246" rIns="92492" bIns="4624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B4B1333F-3EEA-4885-AB29-56E54E45882B}" type="slidenum">
              <a:rPr lang="en-US" smtClean="0"/>
              <a:t>‹#›</a:t>
            </a:fld>
            <a:endParaRPr lang="en-US"/>
          </a:p>
        </p:txBody>
      </p:sp>
    </p:spTree>
    <p:extLst>
      <p:ext uri="{BB962C8B-B14F-4D97-AF65-F5344CB8AC3E}">
        <p14:creationId xmlns:p14="http://schemas.microsoft.com/office/powerpoint/2010/main" val="41161778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2BCC406-A500-477D-8BEF-848C7D58DA91}" type="datetime1">
              <a:rPr lang="en-US" smtClean="0"/>
              <a:t>12/12/2012</a:t>
            </a:fld>
            <a:endParaRPr lang="en-US"/>
          </a:p>
        </p:txBody>
      </p:sp>
      <p:sp>
        <p:nvSpPr>
          <p:cNvPr id="19" name="Footer Placeholder 18"/>
          <p:cNvSpPr>
            <a:spLocks noGrp="1"/>
          </p:cNvSpPr>
          <p:nvPr>
            <p:ph type="ftr" sz="quarter" idx="11"/>
          </p:nvPr>
        </p:nvSpPr>
        <p:spPr/>
        <p:txBody>
          <a:bodyPr/>
          <a:lstStyle/>
          <a:p>
            <a:r>
              <a:rPr lang="en-US" smtClean="0"/>
              <a:t>NE Data Analysis and Research</a:t>
            </a:r>
            <a:endParaRPr lang="en-US"/>
          </a:p>
        </p:txBody>
      </p:sp>
      <p:sp>
        <p:nvSpPr>
          <p:cNvPr id="27" name="Slide Number Placeholder 26"/>
          <p:cNvSpPr>
            <a:spLocks noGrp="1"/>
          </p:cNvSpPr>
          <p:nvPr>
            <p:ph type="sldNum" sz="quarter" idx="12"/>
          </p:nvPr>
        </p:nvSpPr>
        <p:spPr/>
        <p:txBody>
          <a:bodyPr/>
          <a:lstStyle/>
          <a:p>
            <a:fld id="{71945B1A-540A-40CC-96ED-CEE7351DD23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42E0F9-E35A-4024-92BA-AD0B27F2C404}" type="datetime1">
              <a:rPr lang="en-US" smtClean="0"/>
              <a:t>12/12/2012</a:t>
            </a:fld>
            <a:endParaRPr lang="en-US"/>
          </a:p>
        </p:txBody>
      </p:sp>
      <p:sp>
        <p:nvSpPr>
          <p:cNvPr id="5" name="Footer Placeholder 4"/>
          <p:cNvSpPr>
            <a:spLocks noGrp="1"/>
          </p:cNvSpPr>
          <p:nvPr>
            <p:ph type="ftr" sz="quarter" idx="11"/>
          </p:nvPr>
        </p:nvSpPr>
        <p:spPr/>
        <p:txBody>
          <a:bodyPr/>
          <a:lstStyle/>
          <a:p>
            <a:r>
              <a:rPr lang="en-US" smtClean="0"/>
              <a:t>NE Data Analysis and Research</a:t>
            </a:r>
            <a:endParaRPr lang="en-US"/>
          </a:p>
        </p:txBody>
      </p:sp>
      <p:sp>
        <p:nvSpPr>
          <p:cNvPr id="6" name="Slide Number Placeholder 5"/>
          <p:cNvSpPr>
            <a:spLocks noGrp="1"/>
          </p:cNvSpPr>
          <p:nvPr>
            <p:ph type="sldNum" sz="quarter" idx="12"/>
          </p:nvPr>
        </p:nvSpPr>
        <p:spPr/>
        <p:txBody>
          <a:bodyPr/>
          <a:lstStyle/>
          <a:p>
            <a:fld id="{71945B1A-540A-40CC-96ED-CEE7351DD23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AA5431-5FBD-4C4B-90C3-133119069342}" type="datetime1">
              <a:rPr lang="en-US" smtClean="0"/>
              <a:t>12/12/2012</a:t>
            </a:fld>
            <a:endParaRPr lang="en-US"/>
          </a:p>
        </p:txBody>
      </p:sp>
      <p:sp>
        <p:nvSpPr>
          <p:cNvPr id="5" name="Footer Placeholder 4"/>
          <p:cNvSpPr>
            <a:spLocks noGrp="1"/>
          </p:cNvSpPr>
          <p:nvPr>
            <p:ph type="ftr" sz="quarter" idx="11"/>
          </p:nvPr>
        </p:nvSpPr>
        <p:spPr/>
        <p:txBody>
          <a:bodyPr/>
          <a:lstStyle/>
          <a:p>
            <a:r>
              <a:rPr lang="en-US" smtClean="0"/>
              <a:t>NE Data Analysis and Research</a:t>
            </a:r>
            <a:endParaRPr lang="en-US"/>
          </a:p>
        </p:txBody>
      </p:sp>
      <p:sp>
        <p:nvSpPr>
          <p:cNvPr id="6" name="Slide Number Placeholder 5"/>
          <p:cNvSpPr>
            <a:spLocks noGrp="1"/>
          </p:cNvSpPr>
          <p:nvPr>
            <p:ph type="sldNum" sz="quarter" idx="12"/>
          </p:nvPr>
        </p:nvSpPr>
        <p:spPr/>
        <p:txBody>
          <a:bodyPr/>
          <a:lstStyle/>
          <a:p>
            <a:fld id="{71945B1A-540A-40CC-96ED-CEE7351DD23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40A8DF-AE79-4A3B-BB82-DC373D182748}" type="datetime1">
              <a:rPr lang="en-US" smtClean="0"/>
              <a:t>12/12/2012</a:t>
            </a:fld>
            <a:endParaRPr lang="en-US"/>
          </a:p>
        </p:txBody>
      </p:sp>
      <p:sp>
        <p:nvSpPr>
          <p:cNvPr id="5" name="Footer Placeholder 4"/>
          <p:cNvSpPr>
            <a:spLocks noGrp="1"/>
          </p:cNvSpPr>
          <p:nvPr>
            <p:ph type="ftr" sz="quarter" idx="11"/>
          </p:nvPr>
        </p:nvSpPr>
        <p:spPr/>
        <p:txBody>
          <a:bodyPr/>
          <a:lstStyle/>
          <a:p>
            <a:r>
              <a:rPr lang="en-US" smtClean="0"/>
              <a:t>NE Data Analysis and Research</a:t>
            </a:r>
            <a:endParaRPr lang="en-US"/>
          </a:p>
        </p:txBody>
      </p:sp>
      <p:sp>
        <p:nvSpPr>
          <p:cNvPr id="6" name="Slide Number Placeholder 5"/>
          <p:cNvSpPr>
            <a:spLocks noGrp="1"/>
          </p:cNvSpPr>
          <p:nvPr>
            <p:ph type="sldNum" sz="quarter" idx="12"/>
          </p:nvPr>
        </p:nvSpPr>
        <p:spPr/>
        <p:txBody>
          <a:bodyPr/>
          <a:lstStyle/>
          <a:p>
            <a:fld id="{71945B1A-540A-40CC-96ED-CEE7351DD23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41606D3-439A-4931-A582-F1C34539AE14}" type="datetime1">
              <a:rPr lang="en-US" smtClean="0"/>
              <a:t>12/12/2012</a:t>
            </a:fld>
            <a:endParaRPr lang="en-US"/>
          </a:p>
        </p:txBody>
      </p:sp>
      <p:sp>
        <p:nvSpPr>
          <p:cNvPr id="5" name="Footer Placeholder 4"/>
          <p:cNvSpPr>
            <a:spLocks noGrp="1"/>
          </p:cNvSpPr>
          <p:nvPr>
            <p:ph type="ftr" sz="quarter" idx="11"/>
          </p:nvPr>
        </p:nvSpPr>
        <p:spPr/>
        <p:txBody>
          <a:bodyPr/>
          <a:lstStyle/>
          <a:p>
            <a:r>
              <a:rPr lang="en-US" smtClean="0"/>
              <a:t>NE Data Analysis and Research</a:t>
            </a:r>
            <a:endParaRPr lang="en-US"/>
          </a:p>
        </p:txBody>
      </p:sp>
      <p:sp>
        <p:nvSpPr>
          <p:cNvPr id="6" name="Slide Number Placeholder 5"/>
          <p:cNvSpPr>
            <a:spLocks noGrp="1"/>
          </p:cNvSpPr>
          <p:nvPr>
            <p:ph type="sldNum" sz="quarter" idx="12"/>
          </p:nvPr>
        </p:nvSpPr>
        <p:spPr/>
        <p:txBody>
          <a:bodyPr/>
          <a:lstStyle/>
          <a:p>
            <a:fld id="{71945B1A-540A-40CC-96ED-CEE7351DD23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9CC8270-FD10-4E47-B1E3-99BF08659E0F}" type="datetime1">
              <a:rPr lang="en-US" smtClean="0"/>
              <a:t>12/12/2012</a:t>
            </a:fld>
            <a:endParaRPr lang="en-US"/>
          </a:p>
        </p:txBody>
      </p:sp>
      <p:sp>
        <p:nvSpPr>
          <p:cNvPr id="6" name="Footer Placeholder 5"/>
          <p:cNvSpPr>
            <a:spLocks noGrp="1"/>
          </p:cNvSpPr>
          <p:nvPr>
            <p:ph type="ftr" sz="quarter" idx="11"/>
          </p:nvPr>
        </p:nvSpPr>
        <p:spPr/>
        <p:txBody>
          <a:bodyPr/>
          <a:lstStyle/>
          <a:p>
            <a:r>
              <a:rPr lang="en-US" smtClean="0"/>
              <a:t>NE Data Analysis and Research</a:t>
            </a:r>
            <a:endParaRPr lang="en-US"/>
          </a:p>
        </p:txBody>
      </p:sp>
      <p:sp>
        <p:nvSpPr>
          <p:cNvPr id="7" name="Slide Number Placeholder 6"/>
          <p:cNvSpPr>
            <a:spLocks noGrp="1"/>
          </p:cNvSpPr>
          <p:nvPr>
            <p:ph type="sldNum" sz="quarter" idx="12"/>
          </p:nvPr>
        </p:nvSpPr>
        <p:spPr/>
        <p:txBody>
          <a:bodyPr/>
          <a:lstStyle/>
          <a:p>
            <a:fld id="{71945B1A-540A-40CC-96ED-CEE7351DD23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3F281CA-0E3E-4358-B829-9D0B59FDA8B0}" type="datetime1">
              <a:rPr lang="en-US" smtClean="0"/>
              <a:t>12/12/2012</a:t>
            </a:fld>
            <a:endParaRPr lang="en-US"/>
          </a:p>
        </p:txBody>
      </p:sp>
      <p:sp>
        <p:nvSpPr>
          <p:cNvPr id="8" name="Footer Placeholder 7"/>
          <p:cNvSpPr>
            <a:spLocks noGrp="1"/>
          </p:cNvSpPr>
          <p:nvPr>
            <p:ph type="ftr" sz="quarter" idx="11"/>
          </p:nvPr>
        </p:nvSpPr>
        <p:spPr/>
        <p:txBody>
          <a:bodyPr/>
          <a:lstStyle/>
          <a:p>
            <a:r>
              <a:rPr lang="en-US" smtClean="0"/>
              <a:t>NE Data Analysis and Research</a:t>
            </a:r>
            <a:endParaRPr lang="en-US"/>
          </a:p>
        </p:txBody>
      </p:sp>
      <p:sp>
        <p:nvSpPr>
          <p:cNvPr id="9" name="Slide Number Placeholder 8"/>
          <p:cNvSpPr>
            <a:spLocks noGrp="1"/>
          </p:cNvSpPr>
          <p:nvPr>
            <p:ph type="sldNum" sz="quarter" idx="12"/>
          </p:nvPr>
        </p:nvSpPr>
        <p:spPr/>
        <p:txBody>
          <a:bodyPr/>
          <a:lstStyle/>
          <a:p>
            <a:fld id="{71945B1A-540A-40CC-96ED-CEE7351DD23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2B3145E-D357-4ED3-B272-A07E7DD25185}" type="datetime1">
              <a:rPr lang="en-US" smtClean="0"/>
              <a:t>12/12/2012</a:t>
            </a:fld>
            <a:endParaRPr lang="en-US"/>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EFE269-F210-45FC-B944-1146757B8F52}" type="datetime1">
              <a:rPr lang="en-US" smtClean="0"/>
              <a:t>12/12/2012</a:t>
            </a:fld>
            <a:endParaRPr lang="en-US"/>
          </a:p>
        </p:txBody>
      </p:sp>
      <p:sp>
        <p:nvSpPr>
          <p:cNvPr id="3" name="Footer Placeholder 2"/>
          <p:cNvSpPr>
            <a:spLocks noGrp="1"/>
          </p:cNvSpPr>
          <p:nvPr>
            <p:ph type="ftr" sz="quarter" idx="11"/>
          </p:nvPr>
        </p:nvSpPr>
        <p:spPr/>
        <p:txBody>
          <a:bodyPr/>
          <a:lstStyle/>
          <a:p>
            <a:r>
              <a:rPr lang="en-US" smtClean="0"/>
              <a:t>NE Data Analysis and Research</a:t>
            </a:r>
            <a:endParaRPr lang="en-US"/>
          </a:p>
        </p:txBody>
      </p:sp>
      <p:sp>
        <p:nvSpPr>
          <p:cNvPr id="4" name="Slide Number Placeholder 3"/>
          <p:cNvSpPr>
            <a:spLocks noGrp="1"/>
          </p:cNvSpPr>
          <p:nvPr>
            <p:ph type="sldNum" sz="quarter" idx="12"/>
          </p:nvPr>
        </p:nvSpPr>
        <p:spPr/>
        <p:txBody>
          <a:bodyPr/>
          <a:lstStyle/>
          <a:p>
            <a:fld id="{71945B1A-540A-40CC-96ED-CEE7351DD23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5E49B95-8BFD-495C-883E-31A551A6616A}" type="datetime1">
              <a:rPr lang="en-US" smtClean="0"/>
              <a:t>12/12/2012</a:t>
            </a:fld>
            <a:endParaRPr lang="en-US"/>
          </a:p>
        </p:txBody>
      </p:sp>
      <p:sp>
        <p:nvSpPr>
          <p:cNvPr id="6" name="Footer Placeholder 5"/>
          <p:cNvSpPr>
            <a:spLocks noGrp="1"/>
          </p:cNvSpPr>
          <p:nvPr>
            <p:ph type="ftr" sz="quarter" idx="11"/>
          </p:nvPr>
        </p:nvSpPr>
        <p:spPr/>
        <p:txBody>
          <a:bodyPr/>
          <a:lstStyle/>
          <a:p>
            <a:r>
              <a:rPr lang="en-US" smtClean="0"/>
              <a:t>NE Data Analysis and Research</a:t>
            </a:r>
            <a:endParaRPr lang="en-US"/>
          </a:p>
        </p:txBody>
      </p:sp>
      <p:sp>
        <p:nvSpPr>
          <p:cNvPr id="7" name="Slide Number Placeholder 6"/>
          <p:cNvSpPr>
            <a:spLocks noGrp="1"/>
          </p:cNvSpPr>
          <p:nvPr>
            <p:ph type="sldNum" sz="quarter" idx="12"/>
          </p:nvPr>
        </p:nvSpPr>
        <p:spPr/>
        <p:txBody>
          <a:bodyPr/>
          <a:lstStyle/>
          <a:p>
            <a:fld id="{71945B1A-540A-40CC-96ED-CEE7351DD23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373716D-FED9-41A2-AA4A-96309E0604E3}" type="datetime1">
              <a:rPr lang="en-US" smtClean="0"/>
              <a:t>12/12/2012</a:t>
            </a:fld>
            <a:endParaRPr lang="en-US"/>
          </a:p>
        </p:txBody>
      </p:sp>
      <p:sp>
        <p:nvSpPr>
          <p:cNvPr id="6" name="Footer Placeholder 5"/>
          <p:cNvSpPr>
            <a:spLocks noGrp="1"/>
          </p:cNvSpPr>
          <p:nvPr>
            <p:ph type="ftr" sz="quarter" idx="11"/>
          </p:nvPr>
        </p:nvSpPr>
        <p:spPr/>
        <p:txBody>
          <a:bodyPr/>
          <a:lstStyle/>
          <a:p>
            <a:r>
              <a:rPr lang="en-US" smtClean="0"/>
              <a:t>NE Data Analysis and Research</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1945B1A-540A-40CC-96ED-CEE7351DD233}"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6895356-C3C5-40AB-A0FC-91CFB3F55A3B}" type="datetime1">
              <a:rPr lang="en-US" smtClean="0"/>
              <a:t>12/12/2012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NE Data Analysis and Research</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1945B1A-540A-40CC-96ED-CEE7351DD233}"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www.doe.k12.de.us/" TargetMode="External"/><Relationship Id="rId2" Type="http://schemas.openxmlformats.org/officeDocument/2006/relationships/hyperlink" Target="http://www.dashboard.ed.gov/dashboard.aspx" TargetMode="External"/><Relationship Id="rId1" Type="http://schemas.openxmlformats.org/officeDocument/2006/relationships/slideLayout" Target="../slideLayouts/slideLayout2.xml"/><Relationship Id="rId4" Type="http://schemas.openxmlformats.org/officeDocument/2006/relationships/hyperlink" Target="http://www.data-dashboard.birmingham.k12.mi.us/"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Data Analysis and Research</a:t>
            </a:r>
            <a:endParaRPr lang="en-US" dirty="0"/>
          </a:p>
        </p:txBody>
      </p:sp>
      <p:sp>
        <p:nvSpPr>
          <p:cNvPr id="3" name="Subtitle 2"/>
          <p:cNvSpPr>
            <a:spLocks noGrp="1"/>
          </p:cNvSpPr>
          <p:nvPr>
            <p:ph type="subTitle" idx="1"/>
          </p:nvPr>
        </p:nvSpPr>
        <p:spPr/>
        <p:txBody>
          <a:bodyPr>
            <a:normAutofit fontScale="92500" lnSpcReduction="10000"/>
          </a:bodyPr>
          <a:lstStyle/>
          <a:p>
            <a:r>
              <a:rPr lang="en-US" dirty="0" smtClean="0"/>
              <a:t>Nebraska’s 2012</a:t>
            </a:r>
          </a:p>
          <a:p>
            <a:r>
              <a:rPr lang="en-US" dirty="0" smtClean="0"/>
              <a:t>State Longitudinal Data System </a:t>
            </a:r>
          </a:p>
          <a:p>
            <a:r>
              <a:rPr lang="en-US" dirty="0" smtClean="0"/>
              <a:t>Grant </a:t>
            </a:r>
          </a:p>
          <a:p>
            <a:r>
              <a:rPr lang="en-US" dirty="0" smtClean="0"/>
              <a:t>Institute of Education Sciences</a:t>
            </a:r>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1</a:t>
            </a:fld>
            <a:endParaRPr lang="en-US"/>
          </a:p>
        </p:txBody>
      </p:sp>
    </p:spTree>
    <p:extLst>
      <p:ext uri="{BB962C8B-B14F-4D97-AF65-F5344CB8AC3E}">
        <p14:creationId xmlns:p14="http://schemas.microsoft.com/office/powerpoint/2010/main" val="24955496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and Evaluation Team</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No external stakeholder group identified in the grant</a:t>
            </a:r>
          </a:p>
          <a:p>
            <a:r>
              <a:rPr lang="en-US" dirty="0" smtClean="0"/>
              <a:t>Research and Evaluation team will be an ongoing cross-team group</a:t>
            </a:r>
          </a:p>
          <a:p>
            <a:pPr lvl="2"/>
            <a:r>
              <a:rPr lang="en-US" dirty="0" smtClean="0"/>
              <a:t>Trainers (Russ Masco, Ben Baumfalk, Matt Heusman, Rachael </a:t>
            </a:r>
            <a:r>
              <a:rPr lang="en-US" dirty="0" err="1" smtClean="0"/>
              <a:t>LaBounty</a:t>
            </a:r>
            <a:r>
              <a:rPr lang="en-US" dirty="0" smtClean="0"/>
              <a:t>)</a:t>
            </a:r>
          </a:p>
          <a:p>
            <a:pPr lvl="2"/>
            <a:r>
              <a:rPr lang="en-US" dirty="0" smtClean="0"/>
              <a:t>NDE staff with experience, expertise or interest in program evaluation and research</a:t>
            </a:r>
          </a:p>
          <a:p>
            <a:r>
              <a:rPr lang="en-US" dirty="0" smtClean="0"/>
              <a:t>Research Review Board</a:t>
            </a:r>
          </a:p>
          <a:p>
            <a:pPr lvl="2"/>
            <a:r>
              <a:rPr lang="en-US" u="sng" dirty="0" smtClean="0"/>
              <a:t>Data Access and Use Policy and Procedures</a:t>
            </a:r>
            <a:r>
              <a:rPr lang="en-US" dirty="0" smtClean="0"/>
              <a:t> </a:t>
            </a:r>
            <a:endParaRPr lang="en-US" dirty="0"/>
          </a:p>
          <a:p>
            <a:pPr lvl="2"/>
            <a:r>
              <a:rPr lang="en-US" dirty="0" smtClean="0"/>
              <a:t>Approve research proposals</a:t>
            </a:r>
          </a:p>
          <a:p>
            <a:r>
              <a:rPr lang="en-US" dirty="0" smtClean="0"/>
              <a:t>Not in grant but a P-20 Data advisory group for postsecondary</a:t>
            </a:r>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10</a:t>
            </a:fld>
            <a:endParaRPr lang="en-US"/>
          </a:p>
        </p:txBody>
      </p:sp>
    </p:spTree>
    <p:extLst>
      <p:ext uri="{BB962C8B-B14F-4D97-AF65-F5344CB8AC3E}">
        <p14:creationId xmlns:p14="http://schemas.microsoft.com/office/powerpoint/2010/main" val="39479504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Governance Plan (Goal 4)</a:t>
            </a:r>
            <a:endParaRPr lang="en-US" dirty="0"/>
          </a:p>
        </p:txBody>
      </p:sp>
      <p:sp>
        <p:nvSpPr>
          <p:cNvPr id="3" name="Content Placeholder 2"/>
          <p:cNvSpPr>
            <a:spLocks noGrp="1"/>
          </p:cNvSpPr>
          <p:nvPr>
            <p:ph idx="1"/>
          </p:nvPr>
        </p:nvSpPr>
        <p:spPr/>
        <p:txBody>
          <a:bodyPr/>
          <a:lstStyle/>
          <a:p>
            <a:r>
              <a:rPr lang="en-US" dirty="0" smtClean="0"/>
              <a:t>Identifies the processes, groups and components involved in data collection and use in NDE</a:t>
            </a:r>
          </a:p>
          <a:p>
            <a:r>
              <a:rPr lang="en-US" dirty="0" smtClean="0"/>
              <a:t>Includes</a:t>
            </a:r>
          </a:p>
          <a:p>
            <a:pPr lvl="1"/>
            <a:r>
              <a:rPr lang="en-US" dirty="0"/>
              <a:t>Nebraska Student and Staff Record System (NSSRS</a:t>
            </a:r>
            <a:r>
              <a:rPr lang="en-US" dirty="0" smtClean="0"/>
              <a:t>)</a:t>
            </a:r>
          </a:p>
          <a:p>
            <a:pPr lvl="1"/>
            <a:r>
              <a:rPr lang="en-US" dirty="0" smtClean="0"/>
              <a:t>Consolidated </a:t>
            </a:r>
            <a:r>
              <a:rPr lang="en-US" dirty="0"/>
              <a:t>Data Collection (CDC</a:t>
            </a:r>
            <a:r>
              <a:rPr lang="en-US" dirty="0" smtClean="0"/>
              <a:t>)</a:t>
            </a:r>
          </a:p>
          <a:p>
            <a:pPr lvl="1"/>
            <a:r>
              <a:rPr lang="en-US" dirty="0" smtClean="0"/>
              <a:t>Teacher </a:t>
            </a:r>
            <a:r>
              <a:rPr lang="en-US" dirty="0"/>
              <a:t>Certification system (TCS</a:t>
            </a:r>
            <a:r>
              <a:rPr lang="en-US" dirty="0" smtClean="0"/>
              <a:t>)</a:t>
            </a:r>
          </a:p>
          <a:p>
            <a:pPr lvl="1"/>
            <a:r>
              <a:rPr lang="en-US" dirty="0" smtClean="0"/>
              <a:t>Nutrition </a:t>
            </a:r>
            <a:r>
              <a:rPr lang="en-US" dirty="0"/>
              <a:t>Services (</a:t>
            </a:r>
            <a:r>
              <a:rPr lang="en-US" dirty="0" err="1"/>
              <a:t>Coylar</a:t>
            </a:r>
            <a:r>
              <a:rPr lang="en-US" dirty="0"/>
              <a:t> System</a:t>
            </a:r>
            <a:r>
              <a:rPr lang="en-US" dirty="0" smtClean="0"/>
              <a:t>)</a:t>
            </a:r>
            <a:r>
              <a:rPr lang="en-US" dirty="0"/>
              <a:t> </a:t>
            </a:r>
            <a:endParaRPr lang="en-US" dirty="0" smtClean="0"/>
          </a:p>
          <a:p>
            <a:pPr lvl="1"/>
            <a:r>
              <a:rPr lang="en-US" dirty="0" smtClean="0"/>
              <a:t>Grants </a:t>
            </a:r>
            <a:r>
              <a:rPr lang="en-US" dirty="0"/>
              <a:t>Management System (GMS</a:t>
            </a:r>
            <a:r>
              <a:rPr lang="en-US" dirty="0" smtClean="0"/>
              <a:t>)</a:t>
            </a:r>
          </a:p>
          <a:p>
            <a:pPr lvl="1"/>
            <a:r>
              <a:rPr lang="en-US" dirty="0" smtClean="0"/>
              <a:t>P-20 postsecondary </a:t>
            </a:r>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11</a:t>
            </a:fld>
            <a:endParaRPr lang="en-US"/>
          </a:p>
        </p:txBody>
      </p:sp>
    </p:spTree>
    <p:extLst>
      <p:ext uri="{BB962C8B-B14F-4D97-AF65-F5344CB8AC3E}">
        <p14:creationId xmlns:p14="http://schemas.microsoft.com/office/powerpoint/2010/main" val="32257524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Components of Data Governance Plan </a:t>
            </a:r>
            <a:endParaRPr lang="en-US" dirty="0"/>
          </a:p>
        </p:txBody>
      </p:sp>
      <p:sp>
        <p:nvSpPr>
          <p:cNvPr id="3" name="Content Placeholder 2"/>
          <p:cNvSpPr>
            <a:spLocks noGrp="1"/>
          </p:cNvSpPr>
          <p:nvPr>
            <p:ph idx="1"/>
          </p:nvPr>
        </p:nvSpPr>
        <p:spPr/>
        <p:txBody>
          <a:bodyPr>
            <a:normAutofit lnSpcReduction="10000"/>
          </a:bodyPr>
          <a:lstStyle/>
          <a:p>
            <a:r>
              <a:rPr lang="en-US" dirty="0" smtClean="0"/>
              <a:t>Policy (ultimate authority)</a:t>
            </a:r>
          </a:p>
          <a:p>
            <a:r>
              <a:rPr lang="en-US" dirty="0" smtClean="0"/>
              <a:t>Leader of each system</a:t>
            </a:r>
          </a:p>
          <a:p>
            <a:r>
              <a:rPr lang="en-US" dirty="0" smtClean="0"/>
              <a:t>Advisory Groups</a:t>
            </a:r>
          </a:p>
          <a:p>
            <a:pPr lvl="1"/>
            <a:r>
              <a:rPr lang="en-US" dirty="0" smtClean="0"/>
              <a:t>Management Team and Technical Team</a:t>
            </a:r>
          </a:p>
          <a:p>
            <a:r>
              <a:rPr lang="en-US" dirty="0" smtClean="0"/>
              <a:t>Data access policies and procedures</a:t>
            </a:r>
          </a:p>
          <a:p>
            <a:r>
              <a:rPr lang="en-US" dirty="0" smtClean="0"/>
              <a:t>Metadata Standards</a:t>
            </a:r>
          </a:p>
          <a:p>
            <a:r>
              <a:rPr lang="en-US" dirty="0" smtClean="0"/>
              <a:t>Reporting</a:t>
            </a:r>
          </a:p>
          <a:p>
            <a:r>
              <a:rPr lang="en-US" dirty="0" smtClean="0"/>
              <a:t>Data Quality</a:t>
            </a:r>
          </a:p>
          <a:p>
            <a:r>
              <a:rPr lang="en-US" dirty="0" smtClean="0"/>
              <a:t>Security</a:t>
            </a:r>
          </a:p>
          <a:p>
            <a:r>
              <a:rPr lang="en-US" dirty="0" smtClean="0"/>
              <a:t>Contingency Planning</a:t>
            </a:r>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12</a:t>
            </a:fld>
            <a:endParaRPr lang="en-US"/>
          </a:p>
        </p:txBody>
      </p:sp>
    </p:spTree>
    <p:extLst>
      <p:ext uri="{BB962C8B-B14F-4D97-AF65-F5344CB8AC3E}">
        <p14:creationId xmlns:p14="http://schemas.microsoft.com/office/powerpoint/2010/main" val="5042137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NSSRS</a:t>
            </a:r>
            <a:endParaRPr lang="en-US" dirty="0"/>
          </a:p>
        </p:txBody>
      </p:sp>
      <p:sp>
        <p:nvSpPr>
          <p:cNvPr id="3" name="Text Placeholder 2"/>
          <p:cNvSpPr>
            <a:spLocks noGrp="1"/>
          </p:cNvSpPr>
          <p:nvPr>
            <p:ph type="body" idx="1"/>
          </p:nvPr>
        </p:nvSpPr>
        <p:spPr/>
        <p:txBody>
          <a:bodyPr/>
          <a:lstStyle/>
          <a:p>
            <a:r>
              <a:rPr lang="en-US" dirty="0" smtClean="0"/>
              <a:t>Component	</a:t>
            </a:r>
            <a:endParaRPr lang="en-US" dirty="0"/>
          </a:p>
        </p:txBody>
      </p:sp>
      <p:sp>
        <p:nvSpPr>
          <p:cNvPr id="4" name="Text Placeholder 3"/>
          <p:cNvSpPr>
            <a:spLocks noGrp="1"/>
          </p:cNvSpPr>
          <p:nvPr>
            <p:ph type="body" sz="half" idx="3"/>
          </p:nvPr>
        </p:nvSpPr>
        <p:spPr/>
        <p:txBody>
          <a:bodyPr/>
          <a:lstStyle/>
          <a:p>
            <a:r>
              <a:rPr lang="en-US" dirty="0" smtClean="0"/>
              <a:t>Existing </a:t>
            </a:r>
            <a:endParaRPr lang="en-US" dirty="0"/>
          </a:p>
        </p:txBody>
      </p:sp>
      <p:sp>
        <p:nvSpPr>
          <p:cNvPr id="5" name="Content Placeholder 4"/>
          <p:cNvSpPr>
            <a:spLocks noGrp="1"/>
          </p:cNvSpPr>
          <p:nvPr>
            <p:ph sz="quarter" idx="2"/>
          </p:nvPr>
        </p:nvSpPr>
        <p:spPr/>
        <p:txBody>
          <a:bodyPr/>
          <a:lstStyle/>
          <a:p>
            <a:pPr marL="457200" indent="-457200">
              <a:buFont typeface="+mj-lt"/>
              <a:buAutoNum type="arabicPeriod"/>
            </a:pPr>
            <a:r>
              <a:rPr lang="en-US" dirty="0" smtClean="0"/>
              <a:t>Policy</a:t>
            </a:r>
          </a:p>
          <a:p>
            <a:pPr marL="457200" indent="-457200">
              <a:buFont typeface="+mj-lt"/>
              <a:buAutoNum type="arabicPeriod"/>
            </a:pPr>
            <a:r>
              <a:rPr lang="en-US" dirty="0" smtClean="0"/>
              <a:t>Leader</a:t>
            </a:r>
          </a:p>
          <a:p>
            <a:pPr marL="457200" indent="-457200">
              <a:buFont typeface="+mj-lt"/>
              <a:buAutoNum type="arabicPeriod"/>
            </a:pPr>
            <a:r>
              <a:rPr lang="en-US" dirty="0" smtClean="0"/>
              <a:t>Advisory Group</a:t>
            </a:r>
          </a:p>
          <a:p>
            <a:pPr marL="457200" indent="-457200">
              <a:buFont typeface="+mj-lt"/>
              <a:buAutoNum type="arabicPeriod"/>
            </a:pPr>
            <a:r>
              <a:rPr lang="en-US" dirty="0" smtClean="0"/>
              <a:t>Data Access	</a:t>
            </a:r>
            <a:endParaRPr lang="en-US" dirty="0"/>
          </a:p>
        </p:txBody>
      </p:sp>
      <p:sp>
        <p:nvSpPr>
          <p:cNvPr id="6" name="Content Placeholder 5"/>
          <p:cNvSpPr>
            <a:spLocks noGrp="1"/>
          </p:cNvSpPr>
          <p:nvPr>
            <p:ph sz="quarter" idx="4"/>
          </p:nvPr>
        </p:nvSpPr>
        <p:spPr/>
        <p:txBody>
          <a:bodyPr/>
          <a:lstStyle/>
          <a:p>
            <a:pPr marL="457200" indent="-457200">
              <a:buFont typeface="+mj-lt"/>
              <a:buAutoNum type="arabicPeriod"/>
            </a:pPr>
            <a:r>
              <a:rPr lang="en-US" dirty="0" smtClean="0"/>
              <a:t>Commissioner</a:t>
            </a:r>
          </a:p>
          <a:p>
            <a:pPr marL="457200" indent="-457200">
              <a:buFont typeface="+mj-lt"/>
              <a:buAutoNum type="arabicPeriod"/>
            </a:pPr>
            <a:r>
              <a:rPr lang="en-US" dirty="0" smtClean="0"/>
              <a:t>DRE Leadership Council</a:t>
            </a:r>
          </a:p>
          <a:p>
            <a:pPr marL="457200" indent="-457200">
              <a:buFont typeface="+mj-lt"/>
              <a:buAutoNum type="arabicPeriod"/>
            </a:pPr>
            <a:r>
              <a:rPr lang="en-US" dirty="0" smtClean="0"/>
              <a:t>NSSRS Exec</a:t>
            </a:r>
          </a:p>
          <a:p>
            <a:pPr marL="457200" indent="-457200">
              <a:buFont typeface="+mj-lt"/>
              <a:buAutoNum type="arabicPeriod"/>
            </a:pPr>
            <a:r>
              <a:rPr lang="en-US" dirty="0" smtClean="0"/>
              <a:t>Data Access and Use Policy and Procedures</a:t>
            </a:r>
          </a:p>
          <a:p>
            <a:pPr lvl="1"/>
            <a:r>
              <a:rPr lang="en-US" dirty="0" smtClean="0"/>
              <a:t>Research Review Board</a:t>
            </a:r>
          </a:p>
          <a:p>
            <a:pPr lvl="1"/>
            <a:r>
              <a:rPr lang="en-US" dirty="0" smtClean="0"/>
              <a:t>Admin Memo #711</a:t>
            </a:r>
          </a:p>
          <a:p>
            <a:pPr lvl="1"/>
            <a:r>
              <a:rPr lang="en-US" dirty="0" smtClean="0"/>
              <a:t>New admin memo on data quality</a:t>
            </a:r>
            <a:endParaRPr lang="en-US" dirty="0"/>
          </a:p>
        </p:txBody>
      </p:sp>
      <p:sp>
        <p:nvSpPr>
          <p:cNvPr id="7" name="Footer Placeholder 6"/>
          <p:cNvSpPr>
            <a:spLocks noGrp="1"/>
          </p:cNvSpPr>
          <p:nvPr>
            <p:ph type="ftr" sz="quarter" idx="11"/>
          </p:nvPr>
        </p:nvSpPr>
        <p:spPr/>
        <p:txBody>
          <a:bodyPr/>
          <a:lstStyle/>
          <a:p>
            <a:r>
              <a:rPr lang="en-US" smtClean="0"/>
              <a:t>NE Data Analysis and Research</a:t>
            </a:r>
            <a:endParaRPr lang="en-US"/>
          </a:p>
        </p:txBody>
      </p:sp>
      <p:sp>
        <p:nvSpPr>
          <p:cNvPr id="8" name="Slide Number Placeholder 7"/>
          <p:cNvSpPr>
            <a:spLocks noGrp="1"/>
          </p:cNvSpPr>
          <p:nvPr>
            <p:ph type="sldNum" sz="quarter" idx="12"/>
          </p:nvPr>
        </p:nvSpPr>
        <p:spPr/>
        <p:txBody>
          <a:bodyPr/>
          <a:lstStyle/>
          <a:p>
            <a:fld id="{71945B1A-540A-40CC-96ED-CEE7351DD233}" type="slidenum">
              <a:rPr lang="en-US" smtClean="0"/>
              <a:t>13</a:t>
            </a:fld>
            <a:endParaRPr lang="en-US"/>
          </a:p>
        </p:txBody>
      </p:sp>
    </p:spTree>
    <p:extLst>
      <p:ext uri="{BB962C8B-B14F-4D97-AF65-F5344CB8AC3E}">
        <p14:creationId xmlns:p14="http://schemas.microsoft.com/office/powerpoint/2010/main" val="19539330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NSSRS continued</a:t>
            </a:r>
            <a:endParaRPr lang="en-US" dirty="0"/>
          </a:p>
        </p:txBody>
      </p:sp>
      <p:sp>
        <p:nvSpPr>
          <p:cNvPr id="3" name="Text Placeholder 2"/>
          <p:cNvSpPr>
            <a:spLocks noGrp="1"/>
          </p:cNvSpPr>
          <p:nvPr>
            <p:ph type="body" idx="1"/>
          </p:nvPr>
        </p:nvSpPr>
        <p:spPr/>
        <p:txBody>
          <a:bodyPr/>
          <a:lstStyle/>
          <a:p>
            <a:r>
              <a:rPr lang="en-US" dirty="0" smtClean="0"/>
              <a:t>Component	</a:t>
            </a:r>
            <a:endParaRPr lang="en-US" dirty="0"/>
          </a:p>
        </p:txBody>
      </p:sp>
      <p:sp>
        <p:nvSpPr>
          <p:cNvPr id="4" name="Text Placeholder 3"/>
          <p:cNvSpPr>
            <a:spLocks noGrp="1"/>
          </p:cNvSpPr>
          <p:nvPr>
            <p:ph type="body" sz="half" idx="3"/>
          </p:nvPr>
        </p:nvSpPr>
        <p:spPr/>
        <p:txBody>
          <a:bodyPr/>
          <a:lstStyle/>
          <a:p>
            <a:r>
              <a:rPr lang="en-US" dirty="0" smtClean="0"/>
              <a:t>Existing</a:t>
            </a:r>
            <a:endParaRPr lang="en-US" dirty="0"/>
          </a:p>
        </p:txBody>
      </p:sp>
      <p:sp>
        <p:nvSpPr>
          <p:cNvPr id="5" name="Content Placeholder 4"/>
          <p:cNvSpPr>
            <a:spLocks noGrp="1"/>
          </p:cNvSpPr>
          <p:nvPr>
            <p:ph sz="quarter" idx="2"/>
          </p:nvPr>
        </p:nvSpPr>
        <p:spPr/>
        <p:txBody>
          <a:bodyPr/>
          <a:lstStyle/>
          <a:p>
            <a:r>
              <a:rPr lang="en-US" dirty="0" smtClean="0"/>
              <a:t>Metadata Standards</a:t>
            </a:r>
          </a:p>
          <a:p>
            <a:endParaRPr lang="en-US" dirty="0"/>
          </a:p>
          <a:p>
            <a:endParaRPr lang="en-US" dirty="0" smtClean="0"/>
          </a:p>
          <a:p>
            <a:endParaRPr lang="en-US" dirty="0"/>
          </a:p>
          <a:p>
            <a:endParaRPr lang="en-US" dirty="0" smtClean="0"/>
          </a:p>
          <a:p>
            <a:endParaRPr lang="en-US" dirty="0"/>
          </a:p>
          <a:p>
            <a:endParaRPr lang="en-US" dirty="0" smtClean="0"/>
          </a:p>
          <a:p>
            <a:r>
              <a:rPr lang="en-US" dirty="0" smtClean="0"/>
              <a:t>Reporting</a:t>
            </a:r>
            <a:endParaRPr lang="en-US" dirty="0"/>
          </a:p>
        </p:txBody>
      </p:sp>
      <p:sp>
        <p:nvSpPr>
          <p:cNvPr id="6" name="Content Placeholder 5"/>
          <p:cNvSpPr>
            <a:spLocks noGrp="1"/>
          </p:cNvSpPr>
          <p:nvPr>
            <p:ph sz="quarter" idx="4"/>
          </p:nvPr>
        </p:nvSpPr>
        <p:spPr/>
        <p:txBody>
          <a:bodyPr/>
          <a:lstStyle/>
          <a:p>
            <a:r>
              <a:rPr lang="en-US" dirty="0" smtClean="0"/>
              <a:t>Data dictionary</a:t>
            </a:r>
          </a:p>
          <a:p>
            <a:r>
              <a:rPr lang="en-US" dirty="0" smtClean="0"/>
              <a:t>Business rules</a:t>
            </a:r>
          </a:p>
          <a:p>
            <a:r>
              <a:rPr lang="en-US" dirty="0" smtClean="0"/>
              <a:t>Instructions for reporting</a:t>
            </a:r>
          </a:p>
          <a:p>
            <a:r>
              <a:rPr lang="en-US" dirty="0" smtClean="0"/>
              <a:t>Program guidance</a:t>
            </a:r>
          </a:p>
          <a:p>
            <a:r>
              <a:rPr lang="en-US" dirty="0" smtClean="0"/>
              <a:t>Forms review and approval process (Admin Memo 709)</a:t>
            </a:r>
          </a:p>
          <a:p>
            <a:endParaRPr lang="en-US" dirty="0"/>
          </a:p>
          <a:p>
            <a:r>
              <a:rPr lang="en-US" dirty="0" smtClean="0"/>
              <a:t>State of the Schools Report</a:t>
            </a:r>
          </a:p>
          <a:p>
            <a:r>
              <a:rPr lang="en-US" dirty="0" smtClean="0"/>
              <a:t>Data Reporting System</a:t>
            </a:r>
            <a:endParaRPr lang="en-US" dirty="0"/>
          </a:p>
        </p:txBody>
      </p:sp>
      <p:sp>
        <p:nvSpPr>
          <p:cNvPr id="7" name="Footer Placeholder 6"/>
          <p:cNvSpPr>
            <a:spLocks noGrp="1"/>
          </p:cNvSpPr>
          <p:nvPr>
            <p:ph type="ftr" sz="quarter" idx="11"/>
          </p:nvPr>
        </p:nvSpPr>
        <p:spPr/>
        <p:txBody>
          <a:bodyPr/>
          <a:lstStyle/>
          <a:p>
            <a:r>
              <a:rPr lang="en-US" smtClean="0"/>
              <a:t>NE Data Analysis and Research</a:t>
            </a:r>
            <a:endParaRPr lang="en-US"/>
          </a:p>
        </p:txBody>
      </p:sp>
      <p:sp>
        <p:nvSpPr>
          <p:cNvPr id="8" name="Slide Number Placeholder 7"/>
          <p:cNvSpPr>
            <a:spLocks noGrp="1"/>
          </p:cNvSpPr>
          <p:nvPr>
            <p:ph type="sldNum" sz="quarter" idx="12"/>
          </p:nvPr>
        </p:nvSpPr>
        <p:spPr/>
        <p:txBody>
          <a:bodyPr/>
          <a:lstStyle/>
          <a:p>
            <a:fld id="{71945B1A-540A-40CC-96ED-CEE7351DD233}" type="slidenum">
              <a:rPr lang="en-US" smtClean="0"/>
              <a:t>14</a:t>
            </a:fld>
            <a:endParaRPr lang="en-US"/>
          </a:p>
        </p:txBody>
      </p:sp>
    </p:spTree>
    <p:extLst>
      <p:ext uri="{BB962C8B-B14F-4D97-AF65-F5344CB8AC3E}">
        <p14:creationId xmlns:p14="http://schemas.microsoft.com/office/powerpoint/2010/main" val="19235913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NSSRS continued</a:t>
            </a:r>
            <a:endParaRPr lang="en-US" dirty="0"/>
          </a:p>
        </p:txBody>
      </p:sp>
      <p:sp>
        <p:nvSpPr>
          <p:cNvPr id="3" name="Text Placeholder 2"/>
          <p:cNvSpPr>
            <a:spLocks noGrp="1"/>
          </p:cNvSpPr>
          <p:nvPr>
            <p:ph type="body" idx="1"/>
          </p:nvPr>
        </p:nvSpPr>
        <p:spPr/>
        <p:txBody>
          <a:bodyPr/>
          <a:lstStyle/>
          <a:p>
            <a:r>
              <a:rPr lang="en-US" dirty="0" smtClean="0"/>
              <a:t>Component	</a:t>
            </a:r>
            <a:endParaRPr lang="en-US" dirty="0"/>
          </a:p>
        </p:txBody>
      </p:sp>
      <p:sp>
        <p:nvSpPr>
          <p:cNvPr id="4" name="Text Placeholder 3"/>
          <p:cNvSpPr>
            <a:spLocks noGrp="1"/>
          </p:cNvSpPr>
          <p:nvPr>
            <p:ph type="body" sz="half" idx="3"/>
          </p:nvPr>
        </p:nvSpPr>
        <p:spPr/>
        <p:txBody>
          <a:bodyPr/>
          <a:lstStyle/>
          <a:p>
            <a:r>
              <a:rPr lang="en-US" dirty="0" smtClean="0"/>
              <a:t>Existing</a:t>
            </a:r>
            <a:endParaRPr lang="en-US" dirty="0"/>
          </a:p>
        </p:txBody>
      </p:sp>
      <p:sp>
        <p:nvSpPr>
          <p:cNvPr id="5" name="Content Placeholder 4"/>
          <p:cNvSpPr>
            <a:spLocks noGrp="1"/>
          </p:cNvSpPr>
          <p:nvPr>
            <p:ph sz="quarter" idx="2"/>
          </p:nvPr>
        </p:nvSpPr>
        <p:spPr/>
        <p:txBody>
          <a:bodyPr>
            <a:normAutofit lnSpcReduction="10000"/>
          </a:bodyPr>
          <a:lstStyle/>
          <a:p>
            <a:r>
              <a:rPr lang="en-US" dirty="0" smtClean="0"/>
              <a:t>Data Quality</a:t>
            </a:r>
          </a:p>
          <a:p>
            <a:endParaRPr lang="en-US" dirty="0"/>
          </a:p>
          <a:p>
            <a:endParaRPr lang="en-US" dirty="0" smtClean="0"/>
          </a:p>
          <a:p>
            <a:endParaRPr lang="en-US" dirty="0"/>
          </a:p>
          <a:p>
            <a:endParaRPr lang="en-US" dirty="0" smtClean="0"/>
          </a:p>
          <a:p>
            <a:endParaRPr lang="en-US" dirty="0"/>
          </a:p>
          <a:p>
            <a:endParaRPr lang="en-US" dirty="0" smtClean="0"/>
          </a:p>
          <a:p>
            <a:r>
              <a:rPr lang="en-US" dirty="0" smtClean="0"/>
              <a:t>Security</a:t>
            </a:r>
          </a:p>
          <a:p>
            <a:endParaRPr lang="en-US" dirty="0"/>
          </a:p>
          <a:p>
            <a:r>
              <a:rPr lang="en-US" dirty="0" smtClean="0"/>
              <a:t>Contingency Planning</a:t>
            </a:r>
          </a:p>
        </p:txBody>
      </p:sp>
      <p:sp>
        <p:nvSpPr>
          <p:cNvPr id="6" name="Content Placeholder 5"/>
          <p:cNvSpPr>
            <a:spLocks noGrp="1"/>
          </p:cNvSpPr>
          <p:nvPr>
            <p:ph sz="quarter" idx="4"/>
          </p:nvPr>
        </p:nvSpPr>
        <p:spPr/>
        <p:txBody>
          <a:bodyPr/>
          <a:lstStyle/>
          <a:p>
            <a:r>
              <a:rPr lang="en-US" dirty="0" smtClean="0"/>
              <a:t>New admin memo that identifies responsibilities for data quality </a:t>
            </a:r>
          </a:p>
          <a:p>
            <a:r>
              <a:rPr lang="en-US" dirty="0" smtClean="0"/>
              <a:t>Trainers</a:t>
            </a:r>
            <a:endParaRPr lang="en-US" dirty="0"/>
          </a:p>
          <a:p>
            <a:r>
              <a:rPr lang="en-US" dirty="0" smtClean="0"/>
              <a:t>Tools such as verification reports and validations</a:t>
            </a:r>
          </a:p>
          <a:p>
            <a:endParaRPr lang="en-US" dirty="0" smtClean="0"/>
          </a:p>
          <a:p>
            <a:r>
              <a:rPr lang="en-US" dirty="0" smtClean="0"/>
              <a:t>Levels of Access</a:t>
            </a:r>
          </a:p>
          <a:p>
            <a:r>
              <a:rPr lang="en-US" dirty="0" smtClean="0"/>
              <a:t>FERPA and Privacy Act </a:t>
            </a:r>
          </a:p>
          <a:p>
            <a:r>
              <a:rPr lang="en-US" dirty="0" smtClean="0"/>
              <a:t>Backup systems</a:t>
            </a:r>
            <a:endParaRPr lang="en-US" dirty="0"/>
          </a:p>
        </p:txBody>
      </p:sp>
      <p:sp>
        <p:nvSpPr>
          <p:cNvPr id="7" name="Footer Placeholder 6"/>
          <p:cNvSpPr>
            <a:spLocks noGrp="1"/>
          </p:cNvSpPr>
          <p:nvPr>
            <p:ph type="ftr" sz="quarter" idx="11"/>
          </p:nvPr>
        </p:nvSpPr>
        <p:spPr/>
        <p:txBody>
          <a:bodyPr/>
          <a:lstStyle/>
          <a:p>
            <a:r>
              <a:rPr lang="en-US" smtClean="0"/>
              <a:t>NE Data Analysis and Research</a:t>
            </a:r>
            <a:endParaRPr lang="en-US"/>
          </a:p>
        </p:txBody>
      </p:sp>
      <p:sp>
        <p:nvSpPr>
          <p:cNvPr id="8" name="Slide Number Placeholder 7"/>
          <p:cNvSpPr>
            <a:spLocks noGrp="1"/>
          </p:cNvSpPr>
          <p:nvPr>
            <p:ph type="sldNum" sz="quarter" idx="12"/>
          </p:nvPr>
        </p:nvSpPr>
        <p:spPr/>
        <p:txBody>
          <a:bodyPr/>
          <a:lstStyle/>
          <a:p>
            <a:fld id="{71945B1A-540A-40CC-96ED-CEE7351DD233}" type="slidenum">
              <a:rPr lang="en-US" smtClean="0"/>
              <a:t>15</a:t>
            </a:fld>
            <a:endParaRPr lang="en-US"/>
          </a:p>
        </p:txBody>
      </p:sp>
    </p:spTree>
    <p:extLst>
      <p:ext uri="{BB962C8B-B14F-4D97-AF65-F5344CB8AC3E}">
        <p14:creationId xmlns:p14="http://schemas.microsoft.com/office/powerpoint/2010/main" val="40041196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4 Sustainability</a:t>
            </a:r>
            <a:endParaRPr lang="en-US" dirty="0"/>
          </a:p>
        </p:txBody>
      </p:sp>
      <p:sp>
        <p:nvSpPr>
          <p:cNvPr id="3" name="Content Placeholder 2"/>
          <p:cNvSpPr>
            <a:spLocks noGrp="1"/>
          </p:cNvSpPr>
          <p:nvPr>
            <p:ph idx="1"/>
          </p:nvPr>
        </p:nvSpPr>
        <p:spPr/>
        <p:txBody>
          <a:bodyPr/>
          <a:lstStyle/>
          <a:p>
            <a:r>
              <a:rPr lang="en-US" dirty="0" smtClean="0"/>
              <a:t>Data Dictionary aligned with CEDS -   Common Education Data Standards</a:t>
            </a:r>
          </a:p>
          <a:p>
            <a:pPr lvl="1"/>
            <a:r>
              <a:rPr lang="en-US" dirty="0" smtClean="0"/>
              <a:t>Data Dictionary is a document identifying every data element collected </a:t>
            </a:r>
          </a:p>
          <a:p>
            <a:pPr lvl="1"/>
            <a:r>
              <a:rPr lang="en-US" dirty="0" smtClean="0"/>
              <a:t>Characteristics and definitions</a:t>
            </a:r>
          </a:p>
          <a:p>
            <a:r>
              <a:rPr lang="en-US" dirty="0" smtClean="0"/>
              <a:t>NDE had a data dictionary when NSSRS began but it has not been maintained and does not contain information on personally identifiable information (PII) as required for FERPA (Family Education Rights and Privacy Act) </a:t>
            </a:r>
          </a:p>
          <a:p>
            <a:pPr marL="667512" lvl="2" indent="0">
              <a:buNone/>
            </a:pPr>
            <a:endParaRPr lang="en-US" dirty="0" smtClean="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16</a:t>
            </a:fld>
            <a:endParaRPr lang="en-US"/>
          </a:p>
        </p:txBody>
      </p:sp>
    </p:spTree>
    <p:extLst>
      <p:ext uri="{BB962C8B-B14F-4D97-AF65-F5344CB8AC3E}">
        <p14:creationId xmlns:p14="http://schemas.microsoft.com/office/powerpoint/2010/main" val="19968759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CEDS</a:t>
            </a:r>
            <a:endParaRPr lang="en-US" dirty="0"/>
          </a:p>
        </p:txBody>
      </p:sp>
      <p:sp>
        <p:nvSpPr>
          <p:cNvPr id="3" name="Content Placeholder 2"/>
          <p:cNvSpPr>
            <a:spLocks noGrp="1"/>
          </p:cNvSpPr>
          <p:nvPr>
            <p:ph idx="1"/>
          </p:nvPr>
        </p:nvSpPr>
        <p:spPr/>
        <p:txBody>
          <a:bodyPr/>
          <a:lstStyle/>
          <a:p>
            <a:r>
              <a:rPr lang="en-US" dirty="0"/>
              <a:t>The </a:t>
            </a:r>
            <a:r>
              <a:rPr lang="en-US" b="1" dirty="0"/>
              <a:t>Common Education Data Standards (CEDS)</a:t>
            </a:r>
            <a:r>
              <a:rPr lang="en-US" dirty="0"/>
              <a:t> is a specified set of the most commonly used education data elements to support the effective exchange of data within and across states, as students transition between educational sectors and levels, and for federal reporting. </a:t>
            </a:r>
          </a:p>
          <a:p>
            <a:r>
              <a:rPr lang="en-US" dirty="0"/>
              <a:t>The standards are being developed by NCES with the assistance of a CEDS Stakeholder Group </a:t>
            </a:r>
            <a:endParaRPr lang="en-US" dirty="0" smtClean="0"/>
          </a:p>
          <a:p>
            <a:r>
              <a:rPr lang="en-US" dirty="0" smtClean="0"/>
              <a:t>SLDS grant uses an external stakeholder group for developing the data dictionary aligned with CEDs</a:t>
            </a:r>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17</a:t>
            </a:fld>
            <a:endParaRPr lang="en-US"/>
          </a:p>
        </p:txBody>
      </p:sp>
    </p:spTree>
    <p:extLst>
      <p:ext uri="{BB962C8B-B14F-4D97-AF65-F5344CB8AC3E}">
        <p14:creationId xmlns:p14="http://schemas.microsoft.com/office/powerpoint/2010/main" val="12659622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4 – Other activities</a:t>
            </a:r>
            <a:endParaRPr lang="en-US" dirty="0"/>
          </a:p>
        </p:txBody>
      </p:sp>
      <p:sp>
        <p:nvSpPr>
          <p:cNvPr id="3" name="Content Placeholder 2"/>
          <p:cNvSpPr>
            <a:spLocks noGrp="1"/>
          </p:cNvSpPr>
          <p:nvPr>
            <p:ph idx="1"/>
          </p:nvPr>
        </p:nvSpPr>
        <p:spPr/>
        <p:txBody>
          <a:bodyPr>
            <a:normAutofit lnSpcReduction="10000"/>
          </a:bodyPr>
          <a:lstStyle/>
          <a:p>
            <a:r>
              <a:rPr lang="en-US" dirty="0" smtClean="0"/>
              <a:t>Customer Relations Management (CRM)</a:t>
            </a:r>
          </a:p>
          <a:p>
            <a:pPr lvl="1"/>
            <a:r>
              <a:rPr lang="en-US" dirty="0" smtClean="0"/>
              <a:t>Support the Helpdesk with ticket management </a:t>
            </a:r>
          </a:p>
          <a:p>
            <a:pPr lvl="1"/>
            <a:r>
              <a:rPr lang="en-US" dirty="0" smtClean="0"/>
              <a:t>Create a directory of Agency staff responsible for reporting that </a:t>
            </a:r>
            <a:r>
              <a:rPr lang="en-US" u="sng" dirty="0" smtClean="0"/>
              <a:t>could</a:t>
            </a:r>
            <a:r>
              <a:rPr lang="en-US" dirty="0" smtClean="0"/>
              <a:t> include --</a:t>
            </a:r>
          </a:p>
          <a:p>
            <a:pPr lvl="2"/>
            <a:r>
              <a:rPr lang="en-US" dirty="0" smtClean="0"/>
              <a:t>Superintendents</a:t>
            </a:r>
          </a:p>
          <a:p>
            <a:pPr lvl="2"/>
            <a:r>
              <a:rPr lang="en-US" dirty="0" smtClean="0"/>
              <a:t>Data Stewards</a:t>
            </a:r>
          </a:p>
          <a:p>
            <a:pPr lvl="2"/>
            <a:r>
              <a:rPr lang="en-US" dirty="0" smtClean="0"/>
              <a:t>Human Resources directors</a:t>
            </a:r>
          </a:p>
          <a:p>
            <a:pPr lvl="2"/>
            <a:r>
              <a:rPr lang="en-US" dirty="0" smtClean="0"/>
              <a:t>Special Education directors</a:t>
            </a:r>
          </a:p>
          <a:p>
            <a:pPr lvl="2"/>
            <a:r>
              <a:rPr lang="en-US" dirty="0" smtClean="0"/>
              <a:t>District Assessment Coordinators</a:t>
            </a:r>
          </a:p>
          <a:p>
            <a:pPr lvl="1"/>
            <a:r>
              <a:rPr lang="en-US" dirty="0" smtClean="0"/>
              <a:t>Proposed software can do much more so still exploring possibilities	</a:t>
            </a:r>
          </a:p>
          <a:p>
            <a:pPr marL="393192" lvl="1" indent="0">
              <a:buNone/>
            </a:pPr>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18</a:t>
            </a:fld>
            <a:endParaRPr lang="en-US"/>
          </a:p>
        </p:txBody>
      </p:sp>
    </p:spTree>
    <p:extLst>
      <p:ext uri="{BB962C8B-B14F-4D97-AF65-F5344CB8AC3E}">
        <p14:creationId xmlns:p14="http://schemas.microsoft.com/office/powerpoint/2010/main" val="24681100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Data Model and Metadata</a:t>
            </a:r>
          </a:p>
          <a:p>
            <a:pPr lvl="1"/>
            <a:r>
              <a:rPr lang="en-US" dirty="0" smtClean="0"/>
              <a:t>Includes the guidance, instructions, business rules and formulas for using the data </a:t>
            </a:r>
          </a:p>
          <a:p>
            <a:pPr lvl="1"/>
            <a:r>
              <a:rPr lang="en-US" dirty="0" smtClean="0"/>
              <a:t>Currently some exist but in multiple formats and locations</a:t>
            </a:r>
          </a:p>
          <a:p>
            <a:pPr lvl="1"/>
            <a:r>
              <a:rPr lang="en-US" dirty="0" smtClean="0"/>
              <a:t>Does NOT attempt to put everything into one document but to serve as a resource</a:t>
            </a:r>
          </a:p>
          <a:p>
            <a:pPr lvl="1"/>
            <a:r>
              <a:rPr lang="en-US" dirty="0" smtClean="0"/>
              <a:t>And to ensure that the components exist </a:t>
            </a:r>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19</a:t>
            </a:fld>
            <a:endParaRPr lang="en-US"/>
          </a:p>
        </p:txBody>
      </p:sp>
    </p:spTree>
    <p:extLst>
      <p:ext uri="{BB962C8B-B14F-4D97-AF65-F5344CB8AC3E}">
        <p14:creationId xmlns:p14="http://schemas.microsoft.com/office/powerpoint/2010/main" val="5340822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1</a:t>
            </a:r>
            <a:endParaRPr lang="en-US" dirty="0"/>
          </a:p>
        </p:txBody>
      </p:sp>
      <p:sp>
        <p:nvSpPr>
          <p:cNvPr id="3" name="Content Placeholder 2"/>
          <p:cNvSpPr>
            <a:spLocks noGrp="1"/>
          </p:cNvSpPr>
          <p:nvPr>
            <p:ph idx="1"/>
          </p:nvPr>
        </p:nvSpPr>
        <p:spPr/>
        <p:txBody>
          <a:bodyPr>
            <a:normAutofit/>
          </a:bodyPr>
          <a:lstStyle/>
          <a:p>
            <a:pPr marL="0" indent="0">
              <a:buNone/>
            </a:pPr>
            <a:r>
              <a:rPr lang="en-US" b="1" i="1" dirty="0" smtClean="0"/>
              <a:t>Provide </a:t>
            </a:r>
            <a:r>
              <a:rPr lang="en-US" b="1" i="1" dirty="0"/>
              <a:t>a data analysis tool for districts that uses multiple local and state data sources to produce reports for local decision makers</a:t>
            </a:r>
            <a:r>
              <a:rPr lang="en-US" b="1" i="1" dirty="0" smtClean="0"/>
              <a:t>.</a:t>
            </a:r>
          </a:p>
          <a:p>
            <a:pPr marL="0" indent="0">
              <a:buNone/>
            </a:pPr>
            <a:endParaRPr lang="en-US" b="1" i="1" dirty="0" smtClean="0"/>
          </a:p>
          <a:p>
            <a:r>
              <a:rPr lang="en-US" dirty="0"/>
              <a:t>Deliverable:</a:t>
            </a:r>
          </a:p>
          <a:p>
            <a:pPr lvl="1"/>
            <a:r>
              <a:rPr lang="en-US" dirty="0"/>
              <a:t>1.1	</a:t>
            </a:r>
            <a:r>
              <a:rPr lang="en-US" dirty="0" smtClean="0"/>
              <a:t>	A </a:t>
            </a:r>
            <a:r>
              <a:rPr lang="en-US" dirty="0"/>
              <a:t>Data Analysis and Reporting Tool (DART) </a:t>
            </a:r>
            <a:endParaRPr lang="en-US" dirty="0" smtClean="0"/>
          </a:p>
          <a:p>
            <a:r>
              <a:rPr lang="en-US" dirty="0" smtClean="0"/>
              <a:t>Process:</a:t>
            </a:r>
            <a:endParaRPr lang="en-US" dirty="0"/>
          </a:p>
          <a:p>
            <a:pPr lvl="2"/>
            <a:r>
              <a:rPr lang="en-US" b="1" i="1" dirty="0" smtClean="0"/>
              <a:t>Build or buy decision on the data dashboard tool</a:t>
            </a:r>
          </a:p>
          <a:p>
            <a:pPr lvl="2"/>
            <a:r>
              <a:rPr lang="en-US" b="1" i="1" dirty="0" smtClean="0"/>
              <a:t>Develop or customize with several pilot districts</a:t>
            </a:r>
          </a:p>
          <a:p>
            <a:pPr lvl="2"/>
            <a:r>
              <a:rPr lang="en-US" b="1" i="1" dirty="0" smtClean="0"/>
              <a:t>Expand throughout the state</a:t>
            </a:r>
            <a:endParaRPr lang="en-US" dirty="0"/>
          </a:p>
          <a:p>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2</a:t>
            </a:fld>
            <a:endParaRPr lang="en-US"/>
          </a:p>
        </p:txBody>
      </p:sp>
    </p:spTree>
    <p:extLst>
      <p:ext uri="{BB962C8B-B14F-4D97-AF65-F5344CB8AC3E}">
        <p14:creationId xmlns:p14="http://schemas.microsoft.com/office/powerpoint/2010/main" val="10982546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Interstate Locator</a:t>
            </a:r>
            <a:endParaRPr lang="en-US" dirty="0"/>
          </a:p>
        </p:txBody>
      </p:sp>
      <p:sp>
        <p:nvSpPr>
          <p:cNvPr id="3" name="Content Placeholder 2"/>
          <p:cNvSpPr>
            <a:spLocks noGrp="1"/>
          </p:cNvSpPr>
          <p:nvPr>
            <p:ph idx="1"/>
          </p:nvPr>
        </p:nvSpPr>
        <p:spPr/>
        <p:txBody>
          <a:bodyPr>
            <a:normAutofit lnSpcReduction="10000"/>
          </a:bodyPr>
          <a:lstStyle/>
          <a:p>
            <a:r>
              <a:rPr lang="en-US" dirty="0" smtClean="0"/>
              <a:t>Nebraska and neighboring states (Iowa, Kansas and Missouri) all use </a:t>
            </a:r>
            <a:r>
              <a:rPr lang="en-US" dirty="0" err="1" smtClean="0"/>
              <a:t>eScholar’s</a:t>
            </a:r>
            <a:r>
              <a:rPr lang="en-US" dirty="0" smtClean="0"/>
              <a:t> templates for student data</a:t>
            </a:r>
          </a:p>
          <a:p>
            <a:r>
              <a:rPr lang="en-US" dirty="0" smtClean="0"/>
              <a:t>Interstate locator would enable Nebraska districts to check a central location to determine if a student that left a district in one state (without forwarding district information), could be found in one of the other states</a:t>
            </a:r>
          </a:p>
          <a:p>
            <a:pPr lvl="1"/>
            <a:r>
              <a:rPr lang="en-US" dirty="0" smtClean="0"/>
              <a:t>NDE was involved in original proposal and has been working with the other states to develop an MOU that would allow this</a:t>
            </a:r>
          </a:p>
          <a:p>
            <a:pPr lvl="1"/>
            <a:r>
              <a:rPr lang="en-US" dirty="0" smtClean="0"/>
              <a:t>Funds were approved but still want this to be reviewed by the Policy Advisory Committee</a:t>
            </a:r>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20</a:t>
            </a:fld>
            <a:endParaRPr lang="en-US"/>
          </a:p>
        </p:txBody>
      </p:sp>
    </p:spTree>
    <p:extLst>
      <p:ext uri="{BB962C8B-B14F-4D97-AF65-F5344CB8AC3E}">
        <p14:creationId xmlns:p14="http://schemas.microsoft.com/office/powerpoint/2010/main" val="30123471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Enrollment Data Support</a:t>
            </a:r>
            <a:endParaRPr lang="en-US" dirty="0"/>
          </a:p>
        </p:txBody>
      </p:sp>
      <p:sp>
        <p:nvSpPr>
          <p:cNvPr id="3" name="Content Placeholder 2"/>
          <p:cNvSpPr>
            <a:spLocks noGrp="1"/>
          </p:cNvSpPr>
          <p:nvPr>
            <p:ph idx="1"/>
          </p:nvPr>
        </p:nvSpPr>
        <p:spPr/>
        <p:txBody>
          <a:bodyPr/>
          <a:lstStyle/>
          <a:p>
            <a:r>
              <a:rPr lang="en-US" dirty="0" smtClean="0"/>
              <a:t>Grant provides additional Data Analyst to support</a:t>
            </a:r>
          </a:p>
          <a:p>
            <a:pPr lvl="1"/>
            <a:r>
              <a:rPr lang="en-US" dirty="0" smtClean="0"/>
              <a:t>NDE Student ID</a:t>
            </a:r>
          </a:p>
          <a:p>
            <a:pPr lvl="2"/>
            <a:r>
              <a:rPr lang="en-US" dirty="0" smtClean="0"/>
              <a:t>Resolve duplication issues, assist public and nonpublic staff with assigning IDs, etc.</a:t>
            </a:r>
          </a:p>
          <a:p>
            <a:pPr lvl="1"/>
            <a:r>
              <a:rPr lang="en-US" dirty="0" smtClean="0"/>
              <a:t>Student and staff data </a:t>
            </a:r>
          </a:p>
          <a:p>
            <a:pPr lvl="1"/>
            <a:r>
              <a:rPr lang="en-US" dirty="0" smtClean="0"/>
              <a:t>Cohort Graduation Data</a:t>
            </a:r>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21</a:t>
            </a:fld>
            <a:endParaRPr lang="en-US"/>
          </a:p>
        </p:txBody>
      </p:sp>
    </p:spTree>
    <p:extLst>
      <p:ext uri="{BB962C8B-B14F-4D97-AF65-F5344CB8AC3E}">
        <p14:creationId xmlns:p14="http://schemas.microsoft.com/office/powerpoint/2010/main" val="37238652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Data Dashboards – Goal 1</a:t>
            </a:r>
            <a:endParaRPr lang="en-US" dirty="0"/>
          </a:p>
        </p:txBody>
      </p:sp>
      <p:sp>
        <p:nvSpPr>
          <p:cNvPr id="5" name="Content Placeholder 4"/>
          <p:cNvSpPr>
            <a:spLocks noGrp="1"/>
          </p:cNvSpPr>
          <p:nvPr>
            <p:ph idx="1"/>
          </p:nvPr>
        </p:nvSpPr>
        <p:spPr/>
        <p:txBody>
          <a:bodyPr>
            <a:normAutofit/>
          </a:bodyPr>
          <a:lstStyle/>
          <a:p>
            <a:pPr marL="0" indent="0">
              <a:buNone/>
            </a:pPr>
            <a:r>
              <a:rPr lang="en-US" dirty="0"/>
              <a:t>Dashboards </a:t>
            </a:r>
            <a:endParaRPr lang="en-US" dirty="0" smtClean="0"/>
          </a:p>
          <a:p>
            <a:r>
              <a:rPr lang="en-US" dirty="0" smtClean="0"/>
              <a:t>Compile </a:t>
            </a:r>
            <a:r>
              <a:rPr lang="en-US" dirty="0"/>
              <a:t>key metrics in a simple and easy to interpret interface </a:t>
            </a:r>
            <a:endParaRPr lang="en-US" dirty="0" smtClean="0"/>
          </a:p>
          <a:p>
            <a:r>
              <a:rPr lang="en-US" dirty="0" smtClean="0"/>
              <a:t>Present data so one can </a:t>
            </a:r>
            <a:r>
              <a:rPr lang="en-US" dirty="0"/>
              <a:t>quickly and visually see </a:t>
            </a:r>
            <a:r>
              <a:rPr lang="en-US" dirty="0" smtClean="0"/>
              <a:t>status or progress, etc. </a:t>
            </a:r>
          </a:p>
          <a:p>
            <a:r>
              <a:rPr lang="en-US" dirty="0" smtClean="0"/>
              <a:t>Combine </a:t>
            </a:r>
            <a:r>
              <a:rPr lang="en-US" dirty="0"/>
              <a:t>data from various </a:t>
            </a:r>
            <a:r>
              <a:rPr lang="en-US" dirty="0" smtClean="0"/>
              <a:t>streams, including state and local,  </a:t>
            </a:r>
            <a:r>
              <a:rPr lang="en-US" dirty="0"/>
              <a:t>to present a clear and </a:t>
            </a:r>
            <a:r>
              <a:rPr lang="en-US" dirty="0" smtClean="0"/>
              <a:t>comprehensive picture</a:t>
            </a:r>
          </a:p>
          <a:p>
            <a:pPr marL="0" indent="0">
              <a:buNone/>
            </a:pPr>
            <a:endParaRPr lang="en-US" dirty="0"/>
          </a:p>
          <a:p>
            <a:pPr marL="0" indent="0">
              <a:buNone/>
            </a:pPr>
            <a:endParaRPr lang="en-US" sz="2000" dirty="0"/>
          </a:p>
        </p:txBody>
      </p:sp>
      <p:sp>
        <p:nvSpPr>
          <p:cNvPr id="2" name="Footer Placeholder 1"/>
          <p:cNvSpPr>
            <a:spLocks noGrp="1"/>
          </p:cNvSpPr>
          <p:nvPr>
            <p:ph type="ftr" sz="quarter" idx="11"/>
          </p:nvPr>
        </p:nvSpPr>
        <p:spPr/>
        <p:txBody>
          <a:bodyPr/>
          <a:lstStyle/>
          <a:p>
            <a:r>
              <a:rPr lang="en-US" smtClean="0"/>
              <a:t>NE Data Analysis and Research</a:t>
            </a:r>
            <a:endParaRPr lang="en-US"/>
          </a:p>
        </p:txBody>
      </p:sp>
      <p:sp>
        <p:nvSpPr>
          <p:cNvPr id="3" name="Slide Number Placeholder 2"/>
          <p:cNvSpPr>
            <a:spLocks noGrp="1"/>
          </p:cNvSpPr>
          <p:nvPr>
            <p:ph type="sldNum" sz="quarter" idx="12"/>
          </p:nvPr>
        </p:nvSpPr>
        <p:spPr/>
        <p:txBody>
          <a:bodyPr/>
          <a:lstStyle/>
          <a:p>
            <a:fld id="{71945B1A-540A-40CC-96ED-CEE7351DD233}" type="slidenum">
              <a:rPr lang="en-US" smtClean="0"/>
              <a:t>22</a:t>
            </a:fld>
            <a:endParaRPr lang="en-US"/>
          </a:p>
        </p:txBody>
      </p:sp>
    </p:spTree>
    <p:extLst>
      <p:ext uri="{BB962C8B-B14F-4D97-AF65-F5344CB8AC3E}">
        <p14:creationId xmlns:p14="http://schemas.microsoft.com/office/powerpoint/2010/main" val="42183513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Description in Approved Grant</a:t>
            </a:r>
            <a:endParaRPr lang="en-US" dirty="0"/>
          </a:p>
        </p:txBody>
      </p:sp>
      <p:sp>
        <p:nvSpPr>
          <p:cNvPr id="3" name="Content Placeholder 2"/>
          <p:cNvSpPr>
            <a:spLocks noGrp="1"/>
          </p:cNvSpPr>
          <p:nvPr>
            <p:ph idx="1"/>
          </p:nvPr>
        </p:nvSpPr>
        <p:spPr/>
        <p:txBody>
          <a:bodyPr>
            <a:normAutofit fontScale="25000" lnSpcReduction="20000"/>
          </a:bodyPr>
          <a:lstStyle/>
          <a:p>
            <a:r>
              <a:rPr lang="en-US" sz="7200" dirty="0" smtClean="0"/>
              <a:t>Connects </a:t>
            </a:r>
            <a:r>
              <a:rPr lang="en-US" sz="7200" dirty="0"/>
              <a:t>data from multiple sources including state (NSSRS), assessment vendors, </a:t>
            </a:r>
            <a:r>
              <a:rPr lang="en-US" sz="7200" dirty="0" smtClean="0"/>
              <a:t>and local </a:t>
            </a:r>
            <a:r>
              <a:rPr lang="en-US" sz="7200" dirty="0"/>
              <a:t>student information systems, etc</a:t>
            </a:r>
            <a:r>
              <a:rPr lang="en-US" sz="7200" dirty="0" smtClean="0"/>
              <a:t>.;</a:t>
            </a:r>
          </a:p>
          <a:p>
            <a:pPr marL="0" indent="0">
              <a:buNone/>
            </a:pPr>
            <a:endParaRPr lang="en-US" sz="7200" dirty="0"/>
          </a:p>
          <a:p>
            <a:r>
              <a:rPr lang="en-US" sz="7200" dirty="0" smtClean="0"/>
              <a:t>Stores </a:t>
            </a:r>
            <a:r>
              <a:rPr lang="en-US" sz="7200" dirty="0"/>
              <a:t>the local data in a holding box at the NDE that is separated from all other </a:t>
            </a:r>
            <a:r>
              <a:rPr lang="en-US" sz="7200" dirty="0" smtClean="0"/>
              <a:t>NDE data</a:t>
            </a:r>
            <a:r>
              <a:rPr lang="en-US" sz="7200" dirty="0"/>
              <a:t>;</a:t>
            </a:r>
          </a:p>
          <a:p>
            <a:endParaRPr lang="en-US" sz="7200" dirty="0" smtClean="0"/>
          </a:p>
          <a:p>
            <a:r>
              <a:rPr lang="en-US" sz="7200" dirty="0" smtClean="0"/>
              <a:t>Allows </a:t>
            </a:r>
            <a:r>
              <a:rPr lang="en-US" sz="7200" dirty="0"/>
              <a:t>districts to upload and download data to and from the holding box as often </a:t>
            </a:r>
            <a:r>
              <a:rPr lang="en-US" sz="7200" dirty="0" smtClean="0"/>
              <a:t>as desired</a:t>
            </a:r>
            <a:r>
              <a:rPr lang="en-US" sz="7200" dirty="0"/>
              <a:t>;</a:t>
            </a:r>
          </a:p>
          <a:p>
            <a:endParaRPr lang="en-US" sz="7200" dirty="0" smtClean="0"/>
          </a:p>
          <a:p>
            <a:r>
              <a:rPr lang="en-US" sz="7200" dirty="0" smtClean="0"/>
              <a:t>Displays </a:t>
            </a:r>
            <a:r>
              <a:rPr lang="en-US" sz="7200" dirty="0"/>
              <a:t>in a dashboard the most commonly used analysis in response to questions </a:t>
            </a:r>
            <a:r>
              <a:rPr lang="en-US" sz="7200" dirty="0" smtClean="0"/>
              <a:t>about factors </a:t>
            </a:r>
            <a:r>
              <a:rPr lang="en-US" sz="7200" dirty="0"/>
              <a:t>affecting student performance;</a:t>
            </a:r>
          </a:p>
          <a:p>
            <a:endParaRPr lang="en-US" sz="7200" dirty="0" smtClean="0"/>
          </a:p>
          <a:p>
            <a:r>
              <a:rPr lang="en-US" sz="7200" dirty="0" smtClean="0"/>
              <a:t>Is IT </a:t>
            </a:r>
            <a:r>
              <a:rPr lang="en-US" sz="7200" dirty="0"/>
              <a:t>neutral, that is a non-technical person can use the system with little difficulty; and</a:t>
            </a:r>
          </a:p>
          <a:p>
            <a:endParaRPr lang="en-US" sz="7200" dirty="0" smtClean="0"/>
          </a:p>
          <a:p>
            <a:r>
              <a:rPr lang="en-US" sz="7200" dirty="0" smtClean="0"/>
              <a:t>Has </a:t>
            </a:r>
            <a:r>
              <a:rPr lang="en-US" sz="7200" dirty="0"/>
              <a:t>secure access down to the teacher level</a:t>
            </a:r>
            <a:r>
              <a:rPr lang="en-US" sz="7200" dirty="0" smtClean="0"/>
              <a:t>.</a:t>
            </a:r>
            <a:endParaRPr lang="en-US" sz="7200"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23</a:t>
            </a:fld>
            <a:endParaRPr lang="en-US"/>
          </a:p>
        </p:txBody>
      </p:sp>
    </p:spTree>
    <p:extLst>
      <p:ext uri="{BB962C8B-B14F-4D97-AF65-F5344CB8AC3E}">
        <p14:creationId xmlns:p14="http://schemas.microsoft.com/office/powerpoint/2010/main" val="34457453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Reporting System</a:t>
            </a:r>
            <a:endParaRPr lang="en-US" dirty="0"/>
          </a:p>
        </p:txBody>
      </p:sp>
      <p:sp>
        <p:nvSpPr>
          <p:cNvPr id="3" name="Content Placeholder 2"/>
          <p:cNvSpPr>
            <a:spLocks noGrp="1"/>
          </p:cNvSpPr>
          <p:nvPr>
            <p:ph idx="1"/>
          </p:nvPr>
        </p:nvSpPr>
        <p:spPr/>
        <p:txBody>
          <a:bodyPr/>
          <a:lstStyle/>
          <a:p>
            <a:r>
              <a:rPr lang="en-US" dirty="0" smtClean="0"/>
              <a:t>NDE’s DRS is a dashboard</a:t>
            </a:r>
          </a:p>
          <a:p>
            <a:r>
              <a:rPr lang="en-US" dirty="0" smtClean="0"/>
              <a:t>Multiple programs</a:t>
            </a:r>
          </a:p>
          <a:p>
            <a:pPr lvl="1"/>
            <a:r>
              <a:rPr lang="en-US" dirty="0" smtClean="0"/>
              <a:t>Student and staff data</a:t>
            </a:r>
          </a:p>
          <a:p>
            <a:pPr lvl="1"/>
            <a:r>
              <a:rPr lang="en-US" dirty="0" smtClean="0"/>
              <a:t>Program information</a:t>
            </a:r>
          </a:p>
          <a:p>
            <a:r>
              <a:rPr lang="en-US" dirty="0" smtClean="0"/>
              <a:t>State data </a:t>
            </a:r>
          </a:p>
          <a:p>
            <a:pPr lvl="1"/>
            <a:r>
              <a:rPr lang="en-US" dirty="0" smtClean="0"/>
              <a:t>Aggregated (privacy protected)</a:t>
            </a:r>
          </a:p>
          <a:p>
            <a:pPr lvl="1"/>
            <a:r>
              <a:rPr lang="en-US" dirty="0" smtClean="0"/>
              <a:t>Only data NDE collects</a:t>
            </a:r>
          </a:p>
          <a:p>
            <a:r>
              <a:rPr lang="en-US" dirty="0" smtClean="0"/>
              <a:t>Allows analysis and comparisons at the state and district levels</a:t>
            </a:r>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24</a:t>
            </a:fld>
            <a:endParaRPr lang="en-US"/>
          </a:p>
        </p:txBody>
      </p:sp>
    </p:spTree>
    <p:extLst>
      <p:ext uri="{BB962C8B-B14F-4D97-AF65-F5344CB8AC3E}">
        <p14:creationId xmlns:p14="http://schemas.microsoft.com/office/powerpoint/2010/main" val="30016303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5363" y="1333500"/>
            <a:ext cx="7153275"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5363" y="5524500"/>
            <a:ext cx="7153275"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US" smtClean="0"/>
              <a:t>NE Data Analysis and Research</a:t>
            </a:r>
            <a:endParaRPr lang="en-US"/>
          </a:p>
        </p:txBody>
      </p:sp>
      <p:sp>
        <p:nvSpPr>
          <p:cNvPr id="3" name="Slide Number Placeholder 2"/>
          <p:cNvSpPr>
            <a:spLocks noGrp="1"/>
          </p:cNvSpPr>
          <p:nvPr>
            <p:ph type="sldNum" sz="quarter" idx="12"/>
          </p:nvPr>
        </p:nvSpPr>
        <p:spPr/>
        <p:txBody>
          <a:bodyPr/>
          <a:lstStyle/>
          <a:p>
            <a:fld id="{71945B1A-540A-40CC-96ED-CEE7351DD233}" type="slidenum">
              <a:rPr lang="en-US" smtClean="0"/>
              <a:t>25</a:t>
            </a:fld>
            <a:endParaRPr lang="en-US"/>
          </a:p>
        </p:txBody>
      </p:sp>
    </p:spTree>
    <p:extLst>
      <p:ext uri="{BB962C8B-B14F-4D97-AF65-F5344CB8AC3E}">
        <p14:creationId xmlns:p14="http://schemas.microsoft.com/office/powerpoint/2010/main" val="8283966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3063" y="1109663"/>
            <a:ext cx="5857875" cy="463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US" smtClean="0"/>
              <a:t>NE Data Analysis and Research</a:t>
            </a:r>
            <a:endParaRPr lang="en-US"/>
          </a:p>
        </p:txBody>
      </p:sp>
      <p:sp>
        <p:nvSpPr>
          <p:cNvPr id="3" name="Slide Number Placeholder 2"/>
          <p:cNvSpPr>
            <a:spLocks noGrp="1"/>
          </p:cNvSpPr>
          <p:nvPr>
            <p:ph type="sldNum" sz="quarter" idx="12"/>
          </p:nvPr>
        </p:nvSpPr>
        <p:spPr/>
        <p:txBody>
          <a:bodyPr/>
          <a:lstStyle/>
          <a:p>
            <a:fld id="{71945B1A-540A-40CC-96ED-CEE7351DD233}" type="slidenum">
              <a:rPr lang="en-US" smtClean="0"/>
              <a:t>26</a:t>
            </a:fld>
            <a:endParaRPr lang="en-US"/>
          </a:p>
        </p:txBody>
      </p:sp>
    </p:spTree>
    <p:extLst>
      <p:ext uri="{BB962C8B-B14F-4D97-AF65-F5344CB8AC3E}">
        <p14:creationId xmlns:p14="http://schemas.microsoft.com/office/powerpoint/2010/main" val="3558012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edsource.org/today/wp-content/uploads/Data-Dashboar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219200"/>
            <a:ext cx="6096000" cy="457200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US" smtClean="0"/>
              <a:t>NE Data Analysis and Research</a:t>
            </a:r>
            <a:endParaRPr lang="en-US"/>
          </a:p>
        </p:txBody>
      </p:sp>
      <p:sp>
        <p:nvSpPr>
          <p:cNvPr id="3" name="Slide Number Placeholder 2"/>
          <p:cNvSpPr>
            <a:spLocks noGrp="1"/>
          </p:cNvSpPr>
          <p:nvPr>
            <p:ph type="sldNum" sz="quarter" idx="12"/>
          </p:nvPr>
        </p:nvSpPr>
        <p:spPr/>
        <p:txBody>
          <a:bodyPr/>
          <a:lstStyle/>
          <a:p>
            <a:fld id="{71945B1A-540A-40CC-96ED-CEE7351DD233}" type="slidenum">
              <a:rPr lang="en-US" smtClean="0"/>
              <a:t>27</a:t>
            </a:fld>
            <a:endParaRPr lang="en-US"/>
          </a:p>
        </p:txBody>
      </p:sp>
    </p:spTree>
    <p:extLst>
      <p:ext uri="{BB962C8B-B14F-4D97-AF65-F5344CB8AC3E}">
        <p14:creationId xmlns:p14="http://schemas.microsoft.com/office/powerpoint/2010/main" val="42532635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Examples</a:t>
            </a:r>
            <a:endParaRPr lang="en-US" dirty="0"/>
          </a:p>
        </p:txBody>
      </p:sp>
      <p:sp>
        <p:nvSpPr>
          <p:cNvPr id="3" name="Content Placeholder 2"/>
          <p:cNvSpPr>
            <a:spLocks noGrp="1"/>
          </p:cNvSpPr>
          <p:nvPr>
            <p:ph idx="1"/>
          </p:nvPr>
        </p:nvSpPr>
        <p:spPr/>
        <p:txBody>
          <a:bodyPr/>
          <a:lstStyle/>
          <a:p>
            <a:r>
              <a:rPr lang="en-US" dirty="0" smtClean="0"/>
              <a:t>U. S. Department of Education</a:t>
            </a:r>
          </a:p>
          <a:p>
            <a:pPr lvl="1"/>
            <a:r>
              <a:rPr lang="en-US" dirty="0" smtClean="0">
                <a:hlinkClick r:id="rId2"/>
              </a:rPr>
              <a:t>www.dashboard.ed.gov/dashboard.aspx</a:t>
            </a:r>
            <a:endParaRPr lang="en-US" dirty="0" smtClean="0"/>
          </a:p>
          <a:p>
            <a:pPr marL="457200" lvl="1" indent="0">
              <a:buNone/>
            </a:pPr>
            <a:endParaRPr lang="en-US" dirty="0"/>
          </a:p>
          <a:p>
            <a:r>
              <a:rPr lang="en-US" dirty="0" smtClean="0"/>
              <a:t>States</a:t>
            </a:r>
          </a:p>
          <a:p>
            <a:pPr lvl="1"/>
            <a:r>
              <a:rPr lang="en-US" dirty="0" smtClean="0">
                <a:hlinkClick r:id="rId3"/>
              </a:rPr>
              <a:t>www.doe.K12.de.us</a:t>
            </a:r>
            <a:endParaRPr lang="en-US" dirty="0"/>
          </a:p>
          <a:p>
            <a:pPr lvl="1"/>
            <a:endParaRPr lang="en-US" dirty="0" smtClean="0"/>
          </a:p>
          <a:p>
            <a:r>
              <a:rPr lang="en-US" dirty="0" smtClean="0"/>
              <a:t>Districts</a:t>
            </a:r>
          </a:p>
          <a:p>
            <a:pPr lvl="1"/>
            <a:r>
              <a:rPr lang="en-US" dirty="0" smtClean="0">
                <a:hlinkClick r:id="rId4"/>
              </a:rPr>
              <a:t>www.data-dashboard.birmingham.k12.mi.us</a:t>
            </a:r>
            <a:endParaRPr lang="en-US" dirty="0" smtClean="0"/>
          </a:p>
          <a:p>
            <a:pPr marL="457200" lvl="1" indent="0">
              <a:buNone/>
            </a:pPr>
            <a:endParaRPr lang="en-US" dirty="0" smtClean="0"/>
          </a:p>
          <a:p>
            <a:pPr lvl="1"/>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28</a:t>
            </a:fld>
            <a:endParaRPr lang="en-US"/>
          </a:p>
        </p:txBody>
      </p:sp>
    </p:spTree>
    <p:extLst>
      <p:ext uri="{BB962C8B-B14F-4D97-AF65-F5344CB8AC3E}">
        <p14:creationId xmlns:p14="http://schemas.microsoft.com/office/powerpoint/2010/main" val="28705510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Plan for Grant</a:t>
            </a:r>
            <a:endParaRPr lang="en-US" dirty="0"/>
          </a:p>
        </p:txBody>
      </p:sp>
      <p:sp>
        <p:nvSpPr>
          <p:cNvPr id="3" name="Content Placeholder 2"/>
          <p:cNvSpPr>
            <a:spLocks noGrp="1"/>
          </p:cNvSpPr>
          <p:nvPr>
            <p:ph idx="1"/>
          </p:nvPr>
        </p:nvSpPr>
        <p:spPr/>
        <p:txBody>
          <a:bodyPr/>
          <a:lstStyle/>
          <a:p>
            <a:r>
              <a:rPr lang="en-US" dirty="0" smtClean="0"/>
              <a:t>Monthly calls to monitor implementation progress</a:t>
            </a:r>
          </a:p>
          <a:p>
            <a:r>
              <a:rPr lang="en-US" dirty="0" smtClean="0"/>
              <a:t>Evaluation Plan</a:t>
            </a:r>
          </a:p>
          <a:p>
            <a:pPr lvl="1"/>
            <a:r>
              <a:rPr lang="en-US" dirty="0" smtClean="0"/>
              <a:t>Measure degree of implementation</a:t>
            </a:r>
          </a:p>
          <a:p>
            <a:pPr lvl="1"/>
            <a:r>
              <a:rPr lang="en-US" dirty="0" smtClean="0"/>
              <a:t>Effectiveness of plan</a:t>
            </a:r>
          </a:p>
          <a:p>
            <a:pPr lvl="1"/>
            <a:r>
              <a:rPr lang="en-US" dirty="0" smtClean="0"/>
              <a:t>Impact whenever possible</a:t>
            </a:r>
          </a:p>
          <a:p>
            <a:r>
              <a:rPr lang="en-US" dirty="0" smtClean="0"/>
              <a:t>Policy Advisory Committee will have input into the Evaluation Plan</a:t>
            </a:r>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29</a:t>
            </a:fld>
            <a:endParaRPr lang="en-US"/>
          </a:p>
        </p:txBody>
      </p:sp>
    </p:spTree>
    <p:extLst>
      <p:ext uri="{BB962C8B-B14F-4D97-AF65-F5344CB8AC3E}">
        <p14:creationId xmlns:p14="http://schemas.microsoft.com/office/powerpoint/2010/main" val="17885909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2</a:t>
            </a:r>
            <a:endParaRPr lang="en-US" dirty="0"/>
          </a:p>
        </p:txBody>
      </p:sp>
      <p:sp>
        <p:nvSpPr>
          <p:cNvPr id="3" name="Content Placeholder 2"/>
          <p:cNvSpPr>
            <a:spLocks noGrp="1"/>
          </p:cNvSpPr>
          <p:nvPr>
            <p:ph idx="1"/>
          </p:nvPr>
        </p:nvSpPr>
        <p:spPr/>
        <p:txBody>
          <a:bodyPr/>
          <a:lstStyle/>
          <a:p>
            <a:pPr marL="0" indent="0">
              <a:buNone/>
            </a:pPr>
            <a:r>
              <a:rPr lang="en-US" b="1" i="1" dirty="0" smtClean="0"/>
              <a:t>Provide </a:t>
            </a:r>
            <a:r>
              <a:rPr lang="en-US" b="1" i="1" dirty="0"/>
              <a:t>a statewide system of professional development training for data analysis that reaches every district</a:t>
            </a:r>
            <a:r>
              <a:rPr lang="en-US" b="1" i="1" dirty="0" smtClean="0"/>
              <a:t>.</a:t>
            </a:r>
          </a:p>
          <a:p>
            <a:pPr marL="0" indent="0">
              <a:buNone/>
            </a:pPr>
            <a:endParaRPr lang="en-US" b="1" i="1" dirty="0" smtClean="0"/>
          </a:p>
          <a:p>
            <a:r>
              <a:rPr lang="en-US" dirty="0"/>
              <a:t>Deliverables: </a:t>
            </a:r>
          </a:p>
          <a:p>
            <a:pPr lvl="1"/>
            <a:r>
              <a:rPr lang="en-US" dirty="0"/>
              <a:t>2.1	Training materials</a:t>
            </a:r>
          </a:p>
          <a:p>
            <a:pPr lvl="1"/>
            <a:r>
              <a:rPr lang="en-US" dirty="0"/>
              <a:t>2.2	Delivery of training to every district</a:t>
            </a:r>
          </a:p>
          <a:p>
            <a:pPr lvl="1"/>
            <a:r>
              <a:rPr lang="en-US" dirty="0"/>
              <a:t>2.3	Monitoring and evaluation of training</a:t>
            </a:r>
          </a:p>
          <a:p>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3</a:t>
            </a:fld>
            <a:endParaRPr lang="en-US"/>
          </a:p>
        </p:txBody>
      </p:sp>
    </p:spTree>
    <p:extLst>
      <p:ext uri="{BB962C8B-B14F-4D97-AF65-F5344CB8AC3E}">
        <p14:creationId xmlns:p14="http://schemas.microsoft.com/office/powerpoint/2010/main" val="26841392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Funding</a:t>
            </a:r>
            <a:endParaRPr lang="en-US" dirty="0"/>
          </a:p>
        </p:txBody>
      </p:sp>
      <p:sp>
        <p:nvSpPr>
          <p:cNvPr id="3" name="Content Placeholder 2"/>
          <p:cNvSpPr>
            <a:spLocks noGrp="1"/>
          </p:cNvSpPr>
          <p:nvPr>
            <p:ph idx="1"/>
          </p:nvPr>
        </p:nvSpPr>
        <p:spPr/>
        <p:txBody>
          <a:bodyPr/>
          <a:lstStyle/>
          <a:p>
            <a:pPr marL="0" indent="0">
              <a:buNone/>
            </a:pPr>
            <a:r>
              <a:rPr lang="en-US" dirty="0" smtClean="0"/>
              <a:t>About 4.4 million dollars over three years for -- </a:t>
            </a:r>
          </a:p>
          <a:p>
            <a:r>
              <a:rPr lang="en-US" dirty="0" smtClean="0"/>
              <a:t>Additional staff to support goals and activities</a:t>
            </a:r>
          </a:p>
          <a:p>
            <a:r>
              <a:rPr lang="en-US" dirty="0" smtClean="0"/>
              <a:t>Equipment and software </a:t>
            </a:r>
          </a:p>
          <a:p>
            <a:r>
              <a:rPr lang="en-US" dirty="0" smtClean="0"/>
              <a:t>Contracts with vendors for Customer Relations Management and Interstate Locator</a:t>
            </a:r>
          </a:p>
          <a:p>
            <a:r>
              <a:rPr lang="en-US" dirty="0" smtClean="0"/>
              <a:t>Contracts with pilot districts for dashboard</a:t>
            </a:r>
          </a:p>
          <a:p>
            <a:r>
              <a:rPr lang="en-US" dirty="0" smtClean="0"/>
              <a:t>Support for ESU and district training for professional development</a:t>
            </a:r>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30</a:t>
            </a:fld>
            <a:endParaRPr lang="en-US"/>
          </a:p>
        </p:txBody>
      </p:sp>
    </p:spTree>
    <p:extLst>
      <p:ext uri="{BB962C8B-B14F-4D97-AF65-F5344CB8AC3E}">
        <p14:creationId xmlns:p14="http://schemas.microsoft.com/office/powerpoint/2010/main" val="18779186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2 Process</a:t>
            </a:r>
            <a:endParaRPr lang="en-US" dirty="0"/>
          </a:p>
        </p:txBody>
      </p:sp>
      <p:sp>
        <p:nvSpPr>
          <p:cNvPr id="3" name="Content Placeholder 2"/>
          <p:cNvSpPr>
            <a:spLocks noGrp="1"/>
          </p:cNvSpPr>
          <p:nvPr>
            <p:ph idx="1"/>
          </p:nvPr>
        </p:nvSpPr>
        <p:spPr/>
        <p:txBody>
          <a:bodyPr>
            <a:normAutofit lnSpcReduction="10000"/>
          </a:bodyPr>
          <a:lstStyle/>
          <a:p>
            <a:pPr lvl="0"/>
            <a:r>
              <a:rPr lang="en-US" sz="2000" dirty="0"/>
              <a:t>Tier 1 – </a:t>
            </a:r>
            <a:r>
              <a:rPr lang="en-US" sz="2000" dirty="0" smtClean="0"/>
              <a:t>The </a:t>
            </a:r>
            <a:r>
              <a:rPr lang="en-US" sz="2000" dirty="0"/>
              <a:t>Data Analysis Cadre would train the 35-40 </a:t>
            </a:r>
            <a:r>
              <a:rPr lang="en-US" sz="2000" dirty="0" smtClean="0"/>
              <a:t>professional </a:t>
            </a:r>
            <a:r>
              <a:rPr lang="en-US" sz="2000" dirty="0"/>
              <a:t>developers in the data analysis </a:t>
            </a:r>
            <a:r>
              <a:rPr lang="en-US" sz="2000" dirty="0" smtClean="0"/>
              <a:t>	framework </a:t>
            </a:r>
            <a:r>
              <a:rPr lang="en-US" sz="2000" dirty="0"/>
              <a:t>and training </a:t>
            </a:r>
            <a:r>
              <a:rPr lang="en-US" sz="2000" dirty="0" smtClean="0"/>
              <a:t>materials</a:t>
            </a:r>
          </a:p>
          <a:p>
            <a:pPr marL="0" lvl="0" indent="0">
              <a:buNone/>
            </a:pPr>
            <a:endParaRPr lang="en-US" sz="2000" dirty="0"/>
          </a:p>
          <a:p>
            <a:pPr lvl="0"/>
            <a:r>
              <a:rPr lang="en-US" sz="2000" dirty="0"/>
              <a:t>Tier 2 – The Professional Developers and Data Analysis Cadre would train teams of educators from multiple school districts to provide training at their respective schools  </a:t>
            </a:r>
            <a:endParaRPr lang="en-US" sz="2000" dirty="0" smtClean="0"/>
          </a:p>
          <a:p>
            <a:pPr marL="0" lvl="0" indent="0">
              <a:buNone/>
            </a:pPr>
            <a:endParaRPr lang="en-US" sz="2000" dirty="0"/>
          </a:p>
          <a:p>
            <a:pPr lvl="0"/>
            <a:r>
              <a:rPr lang="en-US" sz="2000" dirty="0"/>
              <a:t>Tier 3 – The Professional Developers, Data Analysis Cadre and district staff, trained under Tier 2, will facilitate data analysis sessions for staff from entire school buildings and/or districts  </a:t>
            </a:r>
            <a:endParaRPr lang="en-US" sz="2000" dirty="0" smtClean="0"/>
          </a:p>
          <a:p>
            <a:pPr marL="0" lvl="0" indent="0">
              <a:buNone/>
            </a:pPr>
            <a:endParaRPr lang="en-US" sz="2000" dirty="0"/>
          </a:p>
          <a:p>
            <a:pPr lvl="0"/>
            <a:r>
              <a:rPr lang="en-US" sz="2000" dirty="0"/>
              <a:t>Tier 4 – The Data Analysis Cadre and Professional Developers will provide ongoing support to schools in the effective use of data</a:t>
            </a:r>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4</a:t>
            </a:fld>
            <a:endParaRPr lang="en-US"/>
          </a:p>
        </p:txBody>
      </p:sp>
    </p:spTree>
    <p:extLst>
      <p:ext uri="{BB962C8B-B14F-4D97-AF65-F5344CB8AC3E}">
        <p14:creationId xmlns:p14="http://schemas.microsoft.com/office/powerpoint/2010/main" val="17416412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3</a:t>
            </a:r>
            <a:endParaRPr lang="en-US" dirty="0"/>
          </a:p>
        </p:txBody>
      </p:sp>
      <p:sp>
        <p:nvSpPr>
          <p:cNvPr id="3" name="Content Placeholder 2"/>
          <p:cNvSpPr>
            <a:spLocks noGrp="1"/>
          </p:cNvSpPr>
          <p:nvPr>
            <p:ph idx="1"/>
          </p:nvPr>
        </p:nvSpPr>
        <p:spPr/>
        <p:txBody>
          <a:bodyPr/>
          <a:lstStyle/>
          <a:p>
            <a:pPr marL="0" indent="0">
              <a:buNone/>
            </a:pPr>
            <a:r>
              <a:rPr lang="en-US" b="1" i="1" dirty="0" smtClean="0"/>
              <a:t>Build </a:t>
            </a:r>
            <a:r>
              <a:rPr lang="en-US" b="1" i="1" dirty="0"/>
              <a:t>a research and evaluation operation in NDE collaboratively with the research community</a:t>
            </a:r>
            <a:r>
              <a:rPr lang="en-US" b="1" i="1" dirty="0" smtClean="0"/>
              <a:t>.</a:t>
            </a:r>
          </a:p>
          <a:p>
            <a:pPr marL="0" indent="0">
              <a:buNone/>
            </a:pPr>
            <a:endParaRPr lang="en-US" dirty="0"/>
          </a:p>
          <a:p>
            <a:r>
              <a:rPr lang="en-US" dirty="0"/>
              <a:t>Deliverables:</a:t>
            </a:r>
          </a:p>
          <a:p>
            <a:pPr lvl="1"/>
            <a:r>
              <a:rPr lang="en-US" dirty="0"/>
              <a:t>3.1	Training for NDE program staff</a:t>
            </a:r>
          </a:p>
          <a:p>
            <a:pPr lvl="1"/>
            <a:r>
              <a:rPr lang="en-US" dirty="0"/>
              <a:t>3.2	Disseminating data, research and analysis </a:t>
            </a:r>
            <a:r>
              <a:rPr lang="en-US" dirty="0" smtClean="0"/>
              <a:t>		findings</a:t>
            </a:r>
            <a:endParaRPr lang="en-US" dirty="0"/>
          </a:p>
          <a:p>
            <a:pPr marL="0" indent="0">
              <a:buNone/>
            </a:pPr>
            <a:r>
              <a:rPr lang="en-US" dirty="0"/>
              <a:t> </a:t>
            </a:r>
          </a:p>
          <a:p>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5</a:t>
            </a:fld>
            <a:endParaRPr lang="en-US"/>
          </a:p>
        </p:txBody>
      </p:sp>
    </p:spTree>
    <p:extLst>
      <p:ext uri="{BB962C8B-B14F-4D97-AF65-F5344CB8AC3E}">
        <p14:creationId xmlns:p14="http://schemas.microsoft.com/office/powerpoint/2010/main" val="14644470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4</a:t>
            </a:r>
            <a:endParaRPr lang="en-US" dirty="0"/>
          </a:p>
        </p:txBody>
      </p:sp>
      <p:sp>
        <p:nvSpPr>
          <p:cNvPr id="3" name="Content Placeholder 2"/>
          <p:cNvSpPr>
            <a:spLocks noGrp="1"/>
          </p:cNvSpPr>
          <p:nvPr>
            <p:ph idx="1"/>
          </p:nvPr>
        </p:nvSpPr>
        <p:spPr/>
        <p:txBody>
          <a:bodyPr>
            <a:normAutofit/>
          </a:bodyPr>
          <a:lstStyle/>
          <a:p>
            <a:pPr marL="0" indent="0">
              <a:buNone/>
            </a:pPr>
            <a:r>
              <a:rPr lang="en-US" b="1" i="1" dirty="0" smtClean="0"/>
              <a:t>Expand </a:t>
            </a:r>
            <a:r>
              <a:rPr lang="en-US" b="1" i="1" dirty="0"/>
              <a:t>and enhance the SLDS for sustainability</a:t>
            </a:r>
            <a:r>
              <a:rPr lang="en-US" b="1" i="1" dirty="0" smtClean="0"/>
              <a:t>.</a:t>
            </a:r>
          </a:p>
          <a:p>
            <a:r>
              <a:rPr lang="en-US" dirty="0"/>
              <a:t>Deliverables:</a:t>
            </a:r>
          </a:p>
          <a:p>
            <a:pPr lvl="1"/>
            <a:r>
              <a:rPr lang="en-US" dirty="0"/>
              <a:t>4.1	Customer Relationship Management</a:t>
            </a:r>
          </a:p>
          <a:p>
            <a:pPr lvl="1"/>
            <a:r>
              <a:rPr lang="en-US" dirty="0"/>
              <a:t>4.2	Data Governance Plan Components</a:t>
            </a:r>
          </a:p>
          <a:p>
            <a:pPr lvl="2"/>
            <a:r>
              <a:rPr lang="en-US" dirty="0"/>
              <a:t>4.2.1	Data dictionary aligned with CEDS</a:t>
            </a:r>
          </a:p>
          <a:p>
            <a:pPr lvl="2"/>
            <a:r>
              <a:rPr lang="en-US" dirty="0"/>
              <a:t>4.2.2	Data model </a:t>
            </a:r>
          </a:p>
          <a:p>
            <a:pPr lvl="2"/>
            <a:r>
              <a:rPr lang="en-US" dirty="0"/>
              <a:t>4.2.3	Metadata</a:t>
            </a:r>
          </a:p>
          <a:p>
            <a:pPr lvl="1"/>
            <a:r>
              <a:rPr lang="en-US" dirty="0"/>
              <a:t>4.3	Interstate Locator</a:t>
            </a:r>
          </a:p>
          <a:p>
            <a:pPr lvl="1"/>
            <a:r>
              <a:rPr lang="en-US" dirty="0"/>
              <a:t>4.4	Enrollment data support</a:t>
            </a:r>
          </a:p>
          <a:p>
            <a:pPr marL="0" indent="0">
              <a:buNone/>
            </a:pPr>
            <a:endParaRPr lang="en-US" dirty="0"/>
          </a:p>
          <a:p>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6</a:t>
            </a:fld>
            <a:endParaRPr lang="en-US"/>
          </a:p>
        </p:txBody>
      </p:sp>
    </p:spTree>
    <p:extLst>
      <p:ext uri="{BB962C8B-B14F-4D97-AF65-F5344CB8AC3E}">
        <p14:creationId xmlns:p14="http://schemas.microsoft.com/office/powerpoint/2010/main" val="25497369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Involvement</a:t>
            </a:r>
            <a:endParaRPr lang="en-US" dirty="0"/>
          </a:p>
        </p:txBody>
      </p:sp>
      <p:sp>
        <p:nvSpPr>
          <p:cNvPr id="3" name="Content Placeholder 2"/>
          <p:cNvSpPr>
            <a:spLocks noGrp="1"/>
          </p:cNvSpPr>
          <p:nvPr>
            <p:ph idx="1"/>
          </p:nvPr>
        </p:nvSpPr>
        <p:spPr/>
        <p:txBody>
          <a:bodyPr/>
          <a:lstStyle/>
          <a:p>
            <a:r>
              <a:rPr lang="en-US" dirty="0" smtClean="0"/>
              <a:t>Policy Advisory Committee</a:t>
            </a:r>
          </a:p>
          <a:p>
            <a:pPr lvl="1"/>
            <a:r>
              <a:rPr lang="en-US" dirty="0" smtClean="0"/>
              <a:t>Similar to the previous reporting advisory group</a:t>
            </a:r>
          </a:p>
          <a:p>
            <a:pPr lvl="1"/>
            <a:r>
              <a:rPr lang="en-US" dirty="0" smtClean="0"/>
              <a:t>Provide input into the overall implementation of grant activities</a:t>
            </a:r>
          </a:p>
          <a:p>
            <a:pPr lvl="1"/>
            <a:r>
              <a:rPr lang="en-US" dirty="0" smtClean="0"/>
              <a:t>Goal 1 </a:t>
            </a:r>
          </a:p>
          <a:p>
            <a:pPr lvl="2"/>
            <a:r>
              <a:rPr lang="en-US" dirty="0" smtClean="0"/>
              <a:t>Build or buy decision</a:t>
            </a:r>
          </a:p>
          <a:p>
            <a:pPr lvl="2"/>
            <a:r>
              <a:rPr lang="en-US" dirty="0" smtClean="0"/>
              <a:t>Districts to pilot dashboards</a:t>
            </a:r>
          </a:p>
          <a:p>
            <a:pPr lvl="1"/>
            <a:r>
              <a:rPr lang="en-US" dirty="0" smtClean="0"/>
              <a:t>Monitor progress through quarterly meetings</a:t>
            </a:r>
          </a:p>
          <a:p>
            <a:pPr lvl="1"/>
            <a:r>
              <a:rPr lang="en-US" dirty="0" smtClean="0"/>
              <a:t>Assist with the evaluation plan</a:t>
            </a:r>
          </a:p>
          <a:p>
            <a:pPr marL="667512" lvl="2" indent="0">
              <a:buNone/>
            </a:pPr>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7</a:t>
            </a:fld>
            <a:endParaRPr lang="en-US"/>
          </a:p>
        </p:txBody>
      </p:sp>
    </p:spTree>
    <p:extLst>
      <p:ext uri="{BB962C8B-B14F-4D97-AF65-F5344CB8AC3E}">
        <p14:creationId xmlns:p14="http://schemas.microsoft.com/office/powerpoint/2010/main" val="22372986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District Data Collections Group</a:t>
            </a:r>
            <a:endParaRPr lang="en-US" dirty="0"/>
          </a:p>
        </p:txBody>
      </p:sp>
      <p:sp>
        <p:nvSpPr>
          <p:cNvPr id="3" name="Content Placeholder 2"/>
          <p:cNvSpPr>
            <a:spLocks noGrp="1"/>
          </p:cNvSpPr>
          <p:nvPr>
            <p:ph idx="1"/>
          </p:nvPr>
        </p:nvSpPr>
        <p:spPr/>
        <p:txBody>
          <a:bodyPr/>
          <a:lstStyle/>
          <a:p>
            <a:r>
              <a:rPr lang="en-US" dirty="0" smtClean="0"/>
              <a:t>Data stewards from across the state</a:t>
            </a:r>
          </a:p>
          <a:p>
            <a:r>
              <a:rPr lang="en-US" dirty="0" smtClean="0"/>
              <a:t>Support for the technical side of data collections</a:t>
            </a:r>
          </a:p>
          <a:p>
            <a:r>
              <a:rPr lang="en-US" dirty="0" smtClean="0"/>
              <a:t>Conference calls on issues</a:t>
            </a:r>
          </a:p>
          <a:p>
            <a:pPr lvl="1"/>
            <a:r>
              <a:rPr lang="en-US" dirty="0"/>
              <a:t>P</a:t>
            </a:r>
            <a:r>
              <a:rPr lang="en-US" dirty="0" smtClean="0"/>
              <a:t>rovide feedback to changes in NSSRS</a:t>
            </a:r>
          </a:p>
          <a:p>
            <a:pPr lvl="1"/>
            <a:r>
              <a:rPr lang="en-US" dirty="0" smtClean="0"/>
              <a:t>Advice on how to assist districts</a:t>
            </a:r>
          </a:p>
          <a:p>
            <a:r>
              <a:rPr lang="en-US" dirty="0" smtClean="0"/>
              <a:t>Requesting volunteers to expand this group</a:t>
            </a:r>
          </a:p>
          <a:p>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8</a:t>
            </a:fld>
            <a:endParaRPr lang="en-US"/>
          </a:p>
        </p:txBody>
      </p:sp>
    </p:spTree>
    <p:extLst>
      <p:ext uri="{BB962C8B-B14F-4D97-AF65-F5344CB8AC3E}">
        <p14:creationId xmlns:p14="http://schemas.microsoft.com/office/powerpoint/2010/main" val="15174248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Professional Development Group</a:t>
            </a:r>
            <a:endParaRPr lang="en-US" dirty="0"/>
          </a:p>
        </p:txBody>
      </p:sp>
      <p:sp>
        <p:nvSpPr>
          <p:cNvPr id="3" name="Content Placeholder 2"/>
          <p:cNvSpPr>
            <a:spLocks noGrp="1"/>
          </p:cNvSpPr>
          <p:nvPr>
            <p:ph idx="1"/>
          </p:nvPr>
        </p:nvSpPr>
        <p:spPr/>
        <p:txBody>
          <a:bodyPr/>
          <a:lstStyle/>
          <a:p>
            <a:r>
              <a:rPr lang="en-US" dirty="0" smtClean="0"/>
              <a:t>ESU Data Analysis Cadre</a:t>
            </a:r>
          </a:p>
          <a:p>
            <a:pPr lvl="1"/>
            <a:r>
              <a:rPr lang="en-US" dirty="0" smtClean="0"/>
              <a:t>6 – 8 professional development staff from ESU and NDE Research and Evaluation team</a:t>
            </a:r>
          </a:p>
          <a:p>
            <a:pPr lvl="1"/>
            <a:r>
              <a:rPr lang="en-US" dirty="0" smtClean="0"/>
              <a:t>Develop curriculum for data analysis training</a:t>
            </a:r>
          </a:p>
          <a:p>
            <a:pPr lvl="2"/>
            <a:r>
              <a:rPr lang="en-US" dirty="0" smtClean="0"/>
              <a:t>Incorporate work trainers have been doing wherever possible</a:t>
            </a:r>
          </a:p>
          <a:p>
            <a:pPr lvl="1"/>
            <a:r>
              <a:rPr lang="en-US" dirty="0" smtClean="0"/>
              <a:t>Train the ESU professional developers </a:t>
            </a:r>
            <a:endParaRPr lang="en-US" dirty="0"/>
          </a:p>
          <a:p>
            <a:pPr lvl="1"/>
            <a:r>
              <a:rPr lang="en-US" dirty="0" smtClean="0"/>
              <a:t>By year 3, provide training to every district</a:t>
            </a:r>
          </a:p>
          <a:p>
            <a:pPr lvl="1"/>
            <a:endParaRPr lang="en-US" dirty="0" smtClean="0"/>
          </a:p>
          <a:p>
            <a:pPr lvl="1"/>
            <a:endParaRPr lang="en-US" dirty="0"/>
          </a:p>
        </p:txBody>
      </p:sp>
      <p:sp>
        <p:nvSpPr>
          <p:cNvPr id="4" name="Footer Placeholder 3"/>
          <p:cNvSpPr>
            <a:spLocks noGrp="1"/>
          </p:cNvSpPr>
          <p:nvPr>
            <p:ph type="ftr" sz="quarter" idx="11"/>
          </p:nvPr>
        </p:nvSpPr>
        <p:spPr/>
        <p:txBody>
          <a:bodyPr/>
          <a:lstStyle/>
          <a:p>
            <a:r>
              <a:rPr lang="en-US" smtClean="0"/>
              <a:t>NE Data Analysis and Research</a:t>
            </a:r>
            <a:endParaRPr lang="en-US"/>
          </a:p>
        </p:txBody>
      </p:sp>
      <p:sp>
        <p:nvSpPr>
          <p:cNvPr id="5" name="Slide Number Placeholder 4"/>
          <p:cNvSpPr>
            <a:spLocks noGrp="1"/>
          </p:cNvSpPr>
          <p:nvPr>
            <p:ph type="sldNum" sz="quarter" idx="12"/>
          </p:nvPr>
        </p:nvSpPr>
        <p:spPr/>
        <p:txBody>
          <a:bodyPr/>
          <a:lstStyle/>
          <a:p>
            <a:fld id="{71945B1A-540A-40CC-96ED-CEE7351DD233}" type="slidenum">
              <a:rPr lang="en-US" smtClean="0"/>
              <a:t>9</a:t>
            </a:fld>
            <a:endParaRPr lang="en-US"/>
          </a:p>
        </p:txBody>
      </p:sp>
    </p:spTree>
    <p:extLst>
      <p:ext uri="{BB962C8B-B14F-4D97-AF65-F5344CB8AC3E}">
        <p14:creationId xmlns:p14="http://schemas.microsoft.com/office/powerpoint/2010/main" val="38656553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10256</TotalTime>
  <Words>1356</Words>
  <Application>Microsoft Office PowerPoint</Application>
  <PresentationFormat>On-screen Show (4:3)</PresentationFormat>
  <Paragraphs>295</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Flow</vt:lpstr>
      <vt:lpstr>Data Analysis and Research</vt:lpstr>
      <vt:lpstr>Goal 1</vt:lpstr>
      <vt:lpstr>Goal 2</vt:lpstr>
      <vt:lpstr>Goal 2 Process</vt:lpstr>
      <vt:lpstr>Goal 3</vt:lpstr>
      <vt:lpstr>Goal 4</vt:lpstr>
      <vt:lpstr>Stakeholder Involvement</vt:lpstr>
      <vt:lpstr>District Data Collections Group</vt:lpstr>
      <vt:lpstr>Professional Development Group</vt:lpstr>
      <vt:lpstr>Research and Evaluation Team</vt:lpstr>
      <vt:lpstr>Data Governance Plan (Goal 4)</vt:lpstr>
      <vt:lpstr>Components of Data Governance Plan </vt:lpstr>
      <vt:lpstr>Example: NSSRS</vt:lpstr>
      <vt:lpstr>NSSRS continued</vt:lpstr>
      <vt:lpstr>NSSRS continued</vt:lpstr>
      <vt:lpstr>Goal 4 Sustainability</vt:lpstr>
      <vt:lpstr>CEDS</vt:lpstr>
      <vt:lpstr>Goal 4 – Other activities</vt:lpstr>
      <vt:lpstr>PowerPoint Presentation</vt:lpstr>
      <vt:lpstr>Interstate Locator</vt:lpstr>
      <vt:lpstr>Enrollment Data Support</vt:lpstr>
      <vt:lpstr>Data Dashboards – Goal 1</vt:lpstr>
      <vt:lpstr>Description in Approved Grant</vt:lpstr>
      <vt:lpstr>Data Reporting System</vt:lpstr>
      <vt:lpstr>PowerPoint Presentation</vt:lpstr>
      <vt:lpstr>PowerPoint Presentation</vt:lpstr>
      <vt:lpstr>PowerPoint Presentation</vt:lpstr>
      <vt:lpstr>Other Examples</vt:lpstr>
      <vt:lpstr>Evaluation Plan for Grant</vt:lpstr>
      <vt:lpstr>Funding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Analysis and Research</dc:title>
  <dc:creator>Marilyn Peterson</dc:creator>
  <cp:lastModifiedBy>vgreen</cp:lastModifiedBy>
  <cp:revision>22</cp:revision>
  <cp:lastPrinted>2012-11-05T14:58:48Z</cp:lastPrinted>
  <dcterms:created xsi:type="dcterms:W3CDTF">2012-10-27T10:58:24Z</dcterms:created>
  <dcterms:modified xsi:type="dcterms:W3CDTF">2012-12-12T18:04:58Z</dcterms:modified>
</cp:coreProperties>
</file>